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3" r:id="rId1"/>
    <p:sldMasterId id="2147483685" r:id="rId2"/>
  </p:sldMasterIdLst>
  <p:notesMasterIdLst>
    <p:notesMasterId r:id="rId48"/>
  </p:notesMasterIdLst>
  <p:handoutMasterIdLst>
    <p:handoutMasterId r:id="rId49"/>
  </p:handoutMasterIdLst>
  <p:sldIdLst>
    <p:sldId id="387" r:id="rId3"/>
    <p:sldId id="1457" r:id="rId4"/>
    <p:sldId id="1486" r:id="rId5"/>
    <p:sldId id="1487" r:id="rId6"/>
    <p:sldId id="1360" r:id="rId7"/>
    <p:sldId id="1448" r:id="rId8"/>
    <p:sldId id="1447" r:id="rId9"/>
    <p:sldId id="1359" r:id="rId10"/>
    <p:sldId id="1463" r:id="rId11"/>
    <p:sldId id="1393" r:id="rId12"/>
    <p:sldId id="1464" r:id="rId13"/>
    <p:sldId id="1465" r:id="rId14"/>
    <p:sldId id="1466" r:id="rId15"/>
    <p:sldId id="1469" r:id="rId16"/>
    <p:sldId id="1449" r:id="rId17"/>
    <p:sldId id="1467" r:id="rId18"/>
    <p:sldId id="1451" r:id="rId19"/>
    <p:sldId id="1453" r:id="rId20"/>
    <p:sldId id="1454" r:id="rId21"/>
    <p:sldId id="1455" r:id="rId22"/>
    <p:sldId id="1456" r:id="rId23"/>
    <p:sldId id="1461" r:id="rId24"/>
    <p:sldId id="1462" r:id="rId25"/>
    <p:sldId id="1468" r:id="rId26"/>
    <p:sldId id="1366" r:id="rId27"/>
    <p:sldId id="1403" r:id="rId28"/>
    <p:sldId id="1491" r:id="rId29"/>
    <p:sldId id="1475" r:id="rId30"/>
    <p:sldId id="1492" r:id="rId31"/>
    <p:sldId id="1476" r:id="rId32"/>
    <p:sldId id="1477" r:id="rId33"/>
    <p:sldId id="1471" r:id="rId34"/>
    <p:sldId id="1488" r:id="rId35"/>
    <p:sldId id="1472" r:id="rId36"/>
    <p:sldId id="1493" r:id="rId37"/>
    <p:sldId id="1478" r:id="rId38"/>
    <p:sldId id="1473" r:id="rId39"/>
    <p:sldId id="1489" r:id="rId40"/>
    <p:sldId id="1490" r:id="rId41"/>
    <p:sldId id="1474" r:id="rId42"/>
    <p:sldId id="1481" r:id="rId43"/>
    <p:sldId id="1482" r:id="rId44"/>
    <p:sldId id="1483" r:id="rId45"/>
    <p:sldId id="1484" r:id="rId46"/>
    <p:sldId id="1485" r:id="rId47"/>
  </p:sldIdLst>
  <p:sldSz cx="9906000" cy="6858000" type="A4"/>
  <p:notesSz cx="6797675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산돌고딕 M" pitchFamily="18" charset="-127"/>
        <a:ea typeface="산돌고딕 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19">
          <p15:clr>
            <a:srgbClr val="A4A3A4"/>
          </p15:clr>
        </p15:guide>
        <p15:guide id="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F2F2"/>
    <a:srgbClr val="D1FFF3"/>
    <a:srgbClr val="FF6161"/>
    <a:srgbClr val="35DBD3"/>
    <a:srgbClr val="EFFFFB"/>
    <a:srgbClr val="D8E7EE"/>
    <a:srgbClr val="F7FFFD"/>
    <a:srgbClr val="E4E4F8"/>
    <a:srgbClr val="DCEBF9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CE9B3D-4BFA-444A-9076-D10462AEC5B1}" v="17" dt="2025-04-05T10:24:48.82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28" autoAdjust="0"/>
  </p:normalViewPr>
  <p:slideViewPr>
    <p:cSldViewPr>
      <p:cViewPr varScale="1">
        <p:scale>
          <a:sx n="113" d="100"/>
          <a:sy n="113" d="100"/>
        </p:scale>
        <p:origin x="1266" y="108"/>
      </p:cViewPr>
      <p:guideLst>
        <p:guide orient="horz"/>
        <p:guide orient="horz" pos="4319"/>
        <p:guide/>
      </p:guideLst>
    </p:cSldViewPr>
  </p:slideViewPr>
  <p:outlineViewPr>
    <p:cViewPr>
      <p:scale>
        <a:sx n="40" d="100"/>
        <a:sy n="40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234" y="-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33000</c:v>
                </c:pt>
                <c:pt idx="1">
                  <c:v>22000</c:v>
                </c:pt>
                <c:pt idx="2">
                  <c:v>35000</c:v>
                </c:pt>
                <c:pt idx="3">
                  <c:v>12000</c:v>
                </c:pt>
                <c:pt idx="4">
                  <c:v>21000</c:v>
                </c:pt>
                <c:pt idx="5">
                  <c:v>18000</c:v>
                </c:pt>
                <c:pt idx="6">
                  <c:v>15000</c:v>
                </c:pt>
                <c:pt idx="7">
                  <c:v>22000</c:v>
                </c:pt>
                <c:pt idx="8">
                  <c:v>24000</c:v>
                </c:pt>
                <c:pt idx="9">
                  <c:v>26000</c:v>
                </c:pt>
                <c:pt idx="10">
                  <c:v>31000</c:v>
                </c:pt>
                <c:pt idx="11">
                  <c:v>28000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2-4C2D-A60B-5D86926F80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9C72-4C2D-A60B-5D86926F80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9C72-4C2D-A60B-5D86926F8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9026479"/>
        <c:axId val="1519030319"/>
      </c:barChart>
      <c:catAx>
        <c:axId val="151902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30319"/>
        <c:crosses val="autoZero"/>
        <c:auto val="1"/>
        <c:lblAlgn val="ctr"/>
        <c:lblOffset val="100"/>
        <c:noMultiLvlLbl val="0"/>
      </c:catAx>
      <c:valAx>
        <c:axId val="151903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26479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AD3-4350-B2AD-BF3B605E1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03-457A-938E-D8BB6EE189EF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3-4350-B2AD-BF3B605E1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03-457A-938E-D8BB6EE189EF}"/>
              </c:ext>
            </c:extLst>
          </c:dPt>
          <c:cat>
            <c:strRef>
              <c:f>Sheet1!$A$2:$A$5</c:f>
              <c:strCache>
                <c:ptCount val="3"/>
                <c:pt idx="0">
                  <c:v>Paypal</c:v>
                </c:pt>
                <c:pt idx="1">
                  <c:v>POQ(신용카드)</c:v>
                </c:pt>
                <c:pt idx="2">
                  <c:v>POQ(휴대전화)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3-4350-B2AD-BF3B605E19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150</c:v>
                </c:pt>
                <c:pt idx="1">
                  <c:v>50</c:v>
                </c:pt>
                <c:pt idx="2">
                  <c:v>80</c:v>
                </c:pt>
                <c:pt idx="3">
                  <c:v>72</c:v>
                </c:pt>
                <c:pt idx="4">
                  <c:v>60</c:v>
                </c:pt>
                <c:pt idx="5">
                  <c:v>55</c:v>
                </c:pt>
                <c:pt idx="6">
                  <c:v>70</c:v>
                </c:pt>
                <c:pt idx="7">
                  <c:v>57</c:v>
                </c:pt>
                <c:pt idx="8">
                  <c:v>48</c:v>
                </c:pt>
                <c:pt idx="9">
                  <c:v>64</c:v>
                </c:pt>
                <c:pt idx="10">
                  <c:v>72</c:v>
                </c:pt>
                <c:pt idx="11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39-4980-A82D-748754FA49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3D39-4980-A82D-748754FA495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3D39-4980-A82D-748754FA49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9026479"/>
        <c:axId val="1519030319"/>
      </c:barChart>
      <c:catAx>
        <c:axId val="151902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30319"/>
        <c:crosses val="autoZero"/>
        <c:auto val="1"/>
        <c:lblAlgn val="ctr"/>
        <c:lblOffset val="100"/>
        <c:noMultiLvlLbl val="0"/>
      </c:catAx>
      <c:valAx>
        <c:axId val="151903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9026479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C10-431C-8522-CBE4B2D0B199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C10-431C-8522-CBE4B2D0B199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C10-431C-8522-CBE4B2D0B1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721-4158-8C19-5198E441EB86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C10-431C-8522-CBE4B2D0B199}"/>
              </c:ext>
            </c:extLst>
          </c:dPt>
          <c:dPt>
            <c:idx val="5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10-431C-8522-CBE4B2D0B199}"/>
              </c:ext>
            </c:extLst>
          </c:dPt>
          <c:cat>
            <c:strRef>
              <c:f>Sheet1!$A$2:$A$7</c:f>
              <c:strCache>
                <c:ptCount val="6"/>
                <c:pt idx="0">
                  <c:v>빌더</c:v>
                </c:pt>
                <c:pt idx="1">
                  <c:v>패왕지로</c:v>
                </c:pt>
                <c:pt idx="2">
                  <c:v>천혈</c:v>
                </c:pt>
                <c:pt idx="3">
                  <c:v>혈마전기</c:v>
                </c:pt>
                <c:pt idx="4">
                  <c:v>제목1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52</c:v>
                </c:pt>
                <c:pt idx="1">
                  <c:v>32</c:v>
                </c:pt>
                <c:pt idx="2">
                  <c:v>24</c:v>
                </c:pt>
                <c:pt idx="3">
                  <c:v>18</c:v>
                </c:pt>
                <c:pt idx="4">
                  <c:v>12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10-431C-8522-CBE4B2D0B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A40ECCC-4E9D-8182-CF8F-0FB21DF731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7943AFE-49DB-3631-4FBD-D019397E0F0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E90316C3-0D5A-55C3-6B9D-C682E8A8F7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2C0BFBBB-F109-AAF7-E149-44B5E6843FD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 b="1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B93AC9D5-B6A7-1E47-9E02-09208AA42CE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A6B8B9E-A8E1-F60D-00F2-E361E42F65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ADF07EB-687A-B27E-1A26-47DEF3FAAE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>
            <a:lvl1pPr algn="r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07BA70C2-ACA8-849A-AFC4-158E36799C3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9809950C-CD7D-B4D8-34F2-38FB8E135F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47C0E284-5DEB-19A9-3E7A-985A5F2F67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l" defTabSz="900541" eaLnBrk="1" latinLnBrk="1" hangingPunct="1">
              <a:lnSpc>
                <a:spcPct val="100000"/>
              </a:lnSpc>
              <a:spcBef>
                <a:spcPct val="0"/>
              </a:spcBef>
              <a:defRPr sz="11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D404842D-BB8B-02C0-7627-B729027761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1" tIns="45048" rIns="90101" bIns="45048" numCol="1" anchor="b" anchorCtr="0" compatLnSpc="1">
            <a:prstTxWarp prst="textNoShape">
              <a:avLst/>
            </a:prstTxWarp>
          </a:bodyPr>
          <a:lstStyle>
            <a:lvl1pPr algn="r" defTabSz="900113" eaLnBrk="1" latinLnBrk="1" hangingPunct="1">
              <a:defRPr sz="1100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fld id="{53CBD742-BF3D-DB44-93FB-FB677ECF850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3100021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8654896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31044848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>
            <a:extLst>
              <a:ext uri="{FF2B5EF4-FFF2-40B4-BE49-F238E27FC236}">
                <a16:creationId xmlns:a16="http://schemas.microsoft.com/office/drawing/2014/main" id="{B8702216-CA45-572E-6CEA-ABDF2251F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175" y="115888"/>
            <a:ext cx="47307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>
              <a:lnSpc>
                <a:spcPct val="130000"/>
              </a:lnSpc>
            </a:pPr>
            <a:r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t> </a:t>
            </a:r>
            <a:fld id="{A7E7EBAC-DA39-6C4B-A40A-8D54D6FC311D}" type="slidenum">
              <a:rPr lang="en-US" altLang="ko-KR" sz="900">
                <a:solidFill>
                  <a:schemeClr val="bg2"/>
                </a:solidFill>
                <a:latin typeface="Verdana" panose="020B0604030504040204" pitchFamily="34" charset="0"/>
                <a:ea typeface="돋움" panose="020B0600000101010101" pitchFamily="34" charset="-127"/>
              </a:rPr>
              <a:pPr algn="r" eaLnBrk="1" latinLnBrk="1" hangingPunct="1">
                <a:lnSpc>
                  <a:spcPct val="130000"/>
                </a:lnSpc>
              </a:pPr>
              <a:t>‹#›</a:t>
            </a:fld>
            <a:endParaRPr lang="en-US" altLang="ko-KR" sz="900">
              <a:solidFill>
                <a:schemeClr val="bg2"/>
              </a:solidFill>
              <a:latin typeface="Verdana" panose="020B0604030504040204" pitchFamily="34" charset="0"/>
              <a:ea typeface="돋움" panose="020B0600000101010101" pitchFamily="34" charset="-127"/>
            </a:endParaRPr>
          </a:p>
        </p:txBody>
      </p:sp>
      <p:sp>
        <p:nvSpPr>
          <p:cNvPr id="3" name="Line 54">
            <a:extLst>
              <a:ext uri="{FF2B5EF4-FFF2-40B4-BE49-F238E27FC236}">
                <a16:creationId xmlns:a16="http://schemas.microsoft.com/office/drawing/2014/main" id="{CD26BC42-A3F3-A965-DB1B-CBF96DD6991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76250"/>
            <a:ext cx="9906000" cy="0"/>
          </a:xfrm>
          <a:prstGeom prst="line">
            <a:avLst/>
          </a:prstGeom>
          <a:noFill/>
          <a:ln w="57150" cmpd="thickThin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45241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1325276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5482649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40571741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43831160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7775289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31961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7077068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08107599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94" name="Group 78">
            <a:extLst>
              <a:ext uri="{FF2B5EF4-FFF2-40B4-BE49-F238E27FC236}">
                <a16:creationId xmlns:a16="http://schemas.microsoft.com/office/drawing/2014/main" id="{00C4EC46-1D53-673E-DF3A-F1B3C343E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077828"/>
              </p:ext>
            </p:extLst>
          </p:nvPr>
        </p:nvGraphicFramePr>
        <p:xfrm>
          <a:off x="128588" y="188913"/>
          <a:ext cx="9720262" cy="463550"/>
        </p:xfrm>
        <a:graphic>
          <a:graphicData uri="http://schemas.openxmlformats.org/drawingml/2006/table">
            <a:tbl>
              <a:tblPr/>
              <a:tblGrid>
                <a:gridCol w="1163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08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5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marL="0" marR="0" lvl="0" indent="0" algn="ctr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웹 소설 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명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2025-04-04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No.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0334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변준수</a:t>
                      </a:r>
                    </a:p>
                  </a:txBody>
                  <a:tcPr marL="89990" marR="89990" marT="46796" marB="46796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897" name="Group 81">
            <a:extLst>
              <a:ext uri="{FF2B5EF4-FFF2-40B4-BE49-F238E27FC236}">
                <a16:creationId xmlns:a16="http://schemas.microsoft.com/office/drawing/2014/main" id="{48B0D372-C485-5BB1-2C40-87B56414CFD0}"/>
              </a:ext>
            </a:extLst>
          </p:cNvPr>
          <p:cNvGraphicFramePr>
            <a:graphicFrameLocks noGrp="1"/>
          </p:cNvGraphicFramePr>
          <p:nvPr/>
        </p:nvGraphicFramePr>
        <p:xfrm>
          <a:off x="128588" y="692150"/>
          <a:ext cx="9720262" cy="6049963"/>
        </p:xfrm>
        <a:graphic>
          <a:graphicData uri="http://schemas.openxmlformats.org/drawingml/2006/table">
            <a:tbl>
              <a:tblPr/>
              <a:tblGrid>
                <a:gridCol w="777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화면설명</a:t>
                      </a: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1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29" marR="91429" marT="45716" marB="45716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20">
            <a:extLst>
              <a:ext uri="{FF2B5EF4-FFF2-40B4-BE49-F238E27FC236}">
                <a16:creationId xmlns:a16="http://schemas.microsoft.com/office/drawing/2014/main" id="{DE319A25-B548-5057-72BC-A300D95E54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274175" y="203200"/>
            <a:ext cx="503238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latinLnBrk="1" hangingPunct="1">
              <a:lnSpc>
                <a:spcPct val="130000"/>
              </a:lnSpc>
            </a:pPr>
            <a:fld id="{F1AEAB41-C5D0-2441-A6D1-28FC71B546E1}" type="slidenum">
              <a:rPr lang="en-US" altLang="ko-KR" sz="800">
                <a:solidFill>
                  <a:schemeClr val="bg2"/>
                </a:solidFill>
                <a:latin typeface="돋움" panose="020B0600000101010101" pitchFamily="34" charset="-127"/>
                <a:ea typeface="돋움" panose="020B0600000101010101" pitchFamily="34" charset="-127"/>
              </a:rPr>
              <a:pPr eaLnBrk="1" latinLnBrk="1" hangingPunct="1">
                <a:lnSpc>
                  <a:spcPct val="130000"/>
                </a:lnSpc>
              </a:pPr>
              <a:t>‹#›</a:t>
            </a:fld>
            <a:endParaRPr lang="en-US" altLang="ko-KR" sz="800">
              <a:solidFill>
                <a:schemeClr val="bg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072680" y="218427"/>
            <a:ext cx="1132693" cy="3924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2">
            <a:extLst>
              <a:ext uri="{FF2B5EF4-FFF2-40B4-BE49-F238E27FC236}">
                <a16:creationId xmlns:a16="http://schemas.microsoft.com/office/drawing/2014/main" id="{65F24245-8FEB-A5DB-2886-502877F9A2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63246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</p:sldLayoutIdLst>
  <p:transition spd="med" advClick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400" b="1">
          <a:solidFill>
            <a:schemeClr val="tx1"/>
          </a:solidFill>
          <a:latin typeface="돋움" pitchFamily="50" charset="-127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bg1"/>
          </a:solidFill>
          <a:latin typeface="산돌고딕 M" pitchFamily="18" charset="-127"/>
          <a:ea typeface="산돌고딕 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0.png"/><Relationship Id="rId5" Type="http://schemas.openxmlformats.org/officeDocument/2006/relationships/image" Target="../media/image41.jpe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0.png"/><Relationship Id="rId5" Type="http://schemas.openxmlformats.org/officeDocument/2006/relationships/image" Target="../media/image41.jpe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0.png"/><Relationship Id="rId5" Type="http://schemas.openxmlformats.org/officeDocument/2006/relationships/image" Target="../media/image41.jpe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microsoft.com/office/2007/relationships/hdphoto" Target="../media/hdphoto1.wdp"/><Relationship Id="rId10" Type="http://schemas.openxmlformats.org/officeDocument/2006/relationships/image" Target="../media/image53.png"/><Relationship Id="rId4" Type="http://schemas.openxmlformats.org/officeDocument/2006/relationships/image" Target="../media/image36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38.png"/><Relationship Id="rId4" Type="http://schemas.openxmlformats.org/officeDocument/2006/relationships/image" Target="../media/image61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chart" Target="../charts/chart1.xml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9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80.png"/><Relationship Id="rId12" Type="http://schemas.openxmlformats.org/officeDocument/2006/relationships/image" Target="../media/image3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64.png"/><Relationship Id="rId5" Type="http://schemas.openxmlformats.org/officeDocument/2006/relationships/image" Target="../media/image78.png"/><Relationship Id="rId15" Type="http://schemas.openxmlformats.org/officeDocument/2006/relationships/image" Target="../media/image82.png"/><Relationship Id="rId10" Type="http://schemas.openxmlformats.org/officeDocument/2006/relationships/image" Target="../media/image63.png"/><Relationship Id="rId4" Type="http://schemas.openxmlformats.org/officeDocument/2006/relationships/image" Target="../media/image77.png"/><Relationship Id="rId9" Type="http://schemas.openxmlformats.org/officeDocument/2006/relationships/image" Target="../media/image62.png"/><Relationship Id="rId1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9.png"/><Relationship Id="rId3" Type="http://schemas.openxmlformats.org/officeDocument/2006/relationships/image" Target="../media/image9.png"/><Relationship Id="rId7" Type="http://schemas.openxmlformats.org/officeDocument/2006/relationships/image" Target="../media/image63.png"/><Relationship Id="rId12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81.png"/><Relationship Id="rId5" Type="http://schemas.openxmlformats.org/officeDocument/2006/relationships/image" Target="../media/image61.png"/><Relationship Id="rId15" Type="http://schemas.openxmlformats.org/officeDocument/2006/relationships/image" Target="../media/image83.png"/><Relationship Id="rId10" Type="http://schemas.openxmlformats.org/officeDocument/2006/relationships/image" Target="../media/image38.png"/><Relationship Id="rId4" Type="http://schemas.openxmlformats.org/officeDocument/2006/relationships/image" Target="../media/image77.png"/><Relationship Id="rId9" Type="http://schemas.openxmlformats.org/officeDocument/2006/relationships/image" Target="../media/image37.png"/><Relationship Id="rId1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chart" Target="../charts/chart3.xml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.png"/><Relationship Id="rId7" Type="http://schemas.openxmlformats.org/officeDocument/2006/relationships/image" Target="../media/image7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chart" Target="../charts/char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1">
            <a:extLst>
              <a:ext uri="{FF2B5EF4-FFF2-40B4-BE49-F238E27FC236}">
                <a16:creationId xmlns:a16="http://schemas.microsoft.com/office/drawing/2014/main" id="{38F4B6FB-FC12-2F54-3E11-F62B305DA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692150"/>
            <a:ext cx="504825" cy="59772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endParaRPr lang="ko-KR" altLang="en-US" sz="800" b="1">
              <a:solidFill>
                <a:schemeClr val="accent2"/>
              </a:solidFill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  <p:sp>
        <p:nvSpPr>
          <p:cNvPr id="6146" name="Text Box 64">
            <a:extLst>
              <a:ext uri="{FF2B5EF4-FFF2-40B4-BE49-F238E27FC236}">
                <a16:creationId xmlns:a16="http://schemas.microsoft.com/office/drawing/2014/main" id="{5541B278-65A0-D042-3E4B-487162CD3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240" y="6137819"/>
            <a:ext cx="2640012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작성일 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: 2025-04-04</a:t>
            </a:r>
          </a:p>
          <a:p>
            <a:pPr algn="r"/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작성자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: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 매니저</a:t>
            </a:r>
            <a:r>
              <a:rPr kumimoji="0" lang="en-US" altLang="ko-KR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_</a:t>
            </a:r>
            <a:r>
              <a:rPr kumimoji="0" lang="ko-KR" altLang="en-US" sz="1100" dirty="0">
                <a:solidFill>
                  <a:srgbClr val="292929"/>
                </a:solidFill>
                <a:latin typeface="Tahoma" panose="020B0604030504040204" pitchFamily="34" charset="0"/>
                <a:ea typeface="굴림" panose="020B0600000101010101" pitchFamily="34" charset="-127"/>
              </a:rPr>
              <a:t>변준수</a:t>
            </a:r>
          </a:p>
        </p:txBody>
      </p:sp>
      <p:sp>
        <p:nvSpPr>
          <p:cNvPr id="6147" name="Text Box 62">
            <a:extLst>
              <a:ext uri="{FF2B5EF4-FFF2-40B4-BE49-F238E27FC236}">
                <a16:creationId xmlns:a16="http://schemas.microsoft.com/office/drawing/2014/main" id="{D8E1141A-B5EA-7F2C-EBDF-731BC8C72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706438"/>
            <a:ext cx="9145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r" eaLnBrk="1" latinLnBrk="1" hangingPunct="1"/>
            <a:r>
              <a:rPr lang="ko-KR" altLang="en-US" sz="3200" b="1" dirty="0">
                <a:latin typeface="HY견고딕" pitchFamily="18" charset="-127"/>
                <a:ea typeface="HY견고딕" pitchFamily="18" charset="-127"/>
              </a:rPr>
              <a:t>웹 소설</a:t>
            </a:r>
            <a:endParaRPr lang="en-US" altLang="ko-KR" sz="32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6116749" y="654581"/>
            <a:ext cx="3671375" cy="1272114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53D7D8E-79BE-56E3-1C1E-7449EB994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445035"/>
              </p:ext>
            </p:extLst>
          </p:nvPr>
        </p:nvGraphicFramePr>
        <p:xfrm>
          <a:off x="7910533" y="935735"/>
          <a:ext cx="1924882" cy="179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입력된 아이디를 확인하고 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아이디가 존재 하지 않으면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알리고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존재하면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비밀번호 찾는 화면으로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 화면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</a:tbl>
          </a:graphicData>
        </a:graphic>
      </p:graphicFrame>
      <p:pic>
        <p:nvPicPr>
          <p:cNvPr id="11" name="Picture 2" descr="C:\dev\project1\로그인 ui\KakaoTalk_20241006_101040064.png">
            <a:extLst>
              <a:ext uri="{FF2B5EF4-FFF2-40B4-BE49-F238E27FC236}">
                <a16:creationId xmlns:a16="http://schemas.microsoft.com/office/drawing/2014/main" id="{854CF87E-5799-5280-2C13-92564D831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67" b="42933"/>
          <a:stretch/>
        </p:blipFill>
        <p:spPr bwMode="auto">
          <a:xfrm>
            <a:off x="971461" y="1797422"/>
            <a:ext cx="6110466" cy="395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7" name="TextBox 43">
            <a:extLst>
              <a:ext uri="{FF2B5EF4-FFF2-40B4-BE49-F238E27FC236}">
                <a16:creationId xmlns:a16="http://schemas.microsoft.com/office/drawing/2014/main" id="{76C2F3ED-AA5D-6169-96D8-A5F731369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_1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50" y="2133737"/>
            <a:ext cx="2065121" cy="7842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2072680" y="407707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93" y="5179061"/>
            <a:ext cx="4191585" cy="128605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9E202E-D609-D841-259C-EB067AD854C2}"/>
              </a:ext>
            </a:extLst>
          </p:cNvPr>
          <p:cNvSpPr/>
          <p:nvPr/>
        </p:nvSpPr>
        <p:spPr>
          <a:xfrm>
            <a:off x="2288704" y="3645024"/>
            <a:ext cx="2065121" cy="29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아이디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06E02F4-6009-9F0E-C22C-53BC1F47A87A}"/>
              </a:ext>
            </a:extLst>
          </p:cNvPr>
          <p:cNvSpPr/>
          <p:nvPr/>
        </p:nvSpPr>
        <p:spPr>
          <a:xfrm>
            <a:off x="4257973" y="467425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72F9CA4-0854-CA5C-E18B-95148B8430BC}"/>
              </a:ext>
            </a:extLst>
          </p:cNvPr>
          <p:cNvCxnSpPr>
            <a:cxnSpLocks/>
          </p:cNvCxnSpPr>
          <p:nvPr/>
        </p:nvCxnSpPr>
        <p:spPr>
          <a:xfrm flipH="1">
            <a:off x="1928664" y="4325877"/>
            <a:ext cx="216024" cy="85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87187" y="746809"/>
            <a:ext cx="1268392" cy="4394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972650" y="2096708"/>
            <a:ext cx="2005623" cy="694939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4D10-18E6-E017-7FD2-872B710BE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C:\Users\user\Desktop\123.png">
            <a:extLst>
              <a:ext uri="{FF2B5EF4-FFF2-40B4-BE49-F238E27FC236}">
                <a16:creationId xmlns:a16="http://schemas.microsoft.com/office/drawing/2014/main" id="{87E8BDC6-4112-9B58-DEEC-99B6B215C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1" b="22384"/>
          <a:stretch/>
        </p:blipFill>
        <p:spPr bwMode="auto">
          <a:xfrm>
            <a:off x="498475" y="1493247"/>
            <a:ext cx="7046913" cy="387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41B5D16-5825-2D6C-984B-7BBB4DE4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44918"/>
              </p:ext>
            </p:extLst>
          </p:nvPr>
        </p:nvGraphicFramePr>
        <p:xfrm>
          <a:off x="7910533" y="935735"/>
          <a:ext cx="1924882" cy="262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 2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이전 페이지에서 입력한 아이디가 회원가입 시 선택 한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질문을 보여준다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답변이 비어 있는지 확인하고 회원가입 시 입력했던 답변과 일치하는지 비교 후 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일치할 경우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새로운 비밀번호를 설정하는 화면으로 이동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일치하지 않을 경우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답변을 확인해주세요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’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라는 문구 출력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456D7924-9673-1FFA-3307-8A137842C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_2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14513C-3E93-5B2F-DD82-97DB4C82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AD1DD923-B44B-CD67-DCA8-AD81C1076302}"/>
              </a:ext>
            </a:extLst>
          </p:cNvPr>
          <p:cNvSpPr/>
          <p:nvPr/>
        </p:nvSpPr>
        <p:spPr>
          <a:xfrm>
            <a:off x="3584848" y="472514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47B9EE-BCF0-360E-69B9-A7E0350140AB}"/>
              </a:ext>
            </a:extLst>
          </p:cNvPr>
          <p:cNvSpPr/>
          <p:nvPr/>
        </p:nvSpPr>
        <p:spPr>
          <a:xfrm>
            <a:off x="848544" y="1844824"/>
            <a:ext cx="3167062" cy="2873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비밀번호 확인 질문에 대한 답변을 입력하세요</a:t>
            </a:r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id="{A7F68CAD-2921-3311-58AF-610D2C3B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7" y="3378646"/>
            <a:ext cx="3569149" cy="11663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7381B8-5A37-2EF0-77EF-B32B8F7683AF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2936776" y="4544977"/>
            <a:ext cx="690253" cy="21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04638" y="744563"/>
            <a:ext cx="1268392" cy="43949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88124"/>
              </p:ext>
            </p:extLst>
          </p:nvPr>
        </p:nvGraphicFramePr>
        <p:xfrm>
          <a:off x="1160814" y="2407367"/>
          <a:ext cx="4242176" cy="490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3914">
                  <a:extLst>
                    <a:ext uri="{9D8B030D-6E8A-4147-A177-3AD203B41FA5}">
                      <a16:colId xmlns:a16="http://schemas.microsoft.com/office/drawing/2014/main" val="2840944081"/>
                    </a:ext>
                  </a:extLst>
                </a:gridCol>
                <a:gridCol w="2898262">
                  <a:extLst>
                    <a:ext uri="{9D8B030D-6E8A-4147-A177-3AD203B41FA5}">
                      <a16:colId xmlns:a16="http://schemas.microsoft.com/office/drawing/2014/main" val="2590097834"/>
                    </a:ext>
                  </a:extLst>
                </a:gridCol>
              </a:tblGrid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비밀번호 확인 질문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자신의 보물 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호는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1608781"/>
                  </a:ext>
                </a:extLst>
              </a:tr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비밀번호 확인 답변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558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138922"/>
      </p:ext>
    </p:extLst>
  </p:cSld>
  <p:clrMapOvr>
    <a:masterClrMapping/>
  </p:clrMapOvr>
  <p:transition spd="med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52D7B-BDFF-73FB-7297-CF107722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4" descr="C:\Users\user\Desktop\123.png">
            <a:extLst>
              <a:ext uri="{FF2B5EF4-FFF2-40B4-BE49-F238E27FC236}">
                <a16:creationId xmlns:a16="http://schemas.microsoft.com/office/drawing/2014/main" id="{EEEF75BB-CEE4-4533-0AAB-B6C76F42F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21038"/>
          <a:stretch/>
        </p:blipFill>
        <p:spPr bwMode="auto">
          <a:xfrm>
            <a:off x="498475" y="1340767"/>
            <a:ext cx="7046913" cy="410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0C1311-34AA-FB4D-0931-371704E27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77770"/>
              </p:ext>
            </p:extLst>
          </p:nvPr>
        </p:nvGraphicFramePr>
        <p:xfrm>
          <a:off x="7910533" y="935735"/>
          <a:ext cx="1924882" cy="231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찾기 화면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 3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새로운 비밀번호를 입력 받는다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새비밀번호와 새비밀번호확인이 일치하는지 확인하고 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일치하지 않다면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비밀번호가 일치하지 않습니다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＇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라고 알리고 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일치한다면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‘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비밀번호 변경 완료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’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라는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알림 후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로그인 창으로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735AA67D-6CB0-2577-2D07-9534A8B38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352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_3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60B60E-82E3-6943-26FE-D378805C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4F534A-D935-1D26-58E3-D3B6DF433A3A}"/>
              </a:ext>
            </a:extLst>
          </p:cNvPr>
          <p:cNvSpPr/>
          <p:nvPr/>
        </p:nvSpPr>
        <p:spPr>
          <a:xfrm>
            <a:off x="704850" y="5300663"/>
            <a:ext cx="2663825" cy="52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52433F-9EBB-6592-D197-8E6876004758}"/>
              </a:ext>
            </a:extLst>
          </p:cNvPr>
          <p:cNvSpPr/>
          <p:nvPr/>
        </p:nvSpPr>
        <p:spPr>
          <a:xfrm>
            <a:off x="849313" y="1546225"/>
            <a:ext cx="1439862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u="sng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AF9CB5-6569-6A3D-9170-5C60BE48DE09}"/>
              </a:ext>
            </a:extLst>
          </p:cNvPr>
          <p:cNvSpPr/>
          <p:nvPr/>
        </p:nvSpPr>
        <p:spPr>
          <a:xfrm>
            <a:off x="931863" y="1852613"/>
            <a:ext cx="2159000" cy="17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tx1"/>
                </a:solidFill>
              </a:rPr>
              <a:t>새 비밀번호를 입력해 주세요</a:t>
            </a:r>
            <a:r>
              <a:rPr lang="en-US" altLang="ko-KR" sz="900" dirty="0">
                <a:solidFill>
                  <a:schemeClr val="tx1"/>
                </a:solidFill>
              </a:rPr>
              <a:t>!!!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D42C8F-1C46-4E47-2C2E-1A490694D5E3}"/>
              </a:ext>
            </a:extLst>
          </p:cNvPr>
          <p:cNvSpPr/>
          <p:nvPr/>
        </p:nvSpPr>
        <p:spPr>
          <a:xfrm>
            <a:off x="3808413" y="4914900"/>
            <a:ext cx="438150" cy="168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45DE58-031A-6EA8-1D28-82C9F8725E2B}"/>
              </a:ext>
            </a:extLst>
          </p:cNvPr>
          <p:cNvSpPr/>
          <p:nvPr/>
        </p:nvSpPr>
        <p:spPr>
          <a:xfrm>
            <a:off x="3584848" y="472514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60" y="3286485"/>
            <a:ext cx="3535953" cy="12938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화살표 연결선 6"/>
          <p:cNvCxnSpPr>
            <a:stCxn id="33" idx="1"/>
          </p:cNvCxnSpPr>
          <p:nvPr/>
        </p:nvCxnSpPr>
        <p:spPr>
          <a:xfrm flipH="1" flipV="1">
            <a:off x="3368675" y="4580322"/>
            <a:ext cx="258354" cy="181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75552"/>
              </p:ext>
            </p:extLst>
          </p:nvPr>
        </p:nvGraphicFramePr>
        <p:xfrm>
          <a:off x="1247587" y="2345409"/>
          <a:ext cx="4242176" cy="490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3914">
                  <a:extLst>
                    <a:ext uri="{9D8B030D-6E8A-4147-A177-3AD203B41FA5}">
                      <a16:colId xmlns:a16="http://schemas.microsoft.com/office/drawing/2014/main" val="2840944081"/>
                    </a:ext>
                  </a:extLst>
                </a:gridCol>
                <a:gridCol w="2898262">
                  <a:extLst>
                    <a:ext uri="{9D8B030D-6E8A-4147-A177-3AD203B41FA5}">
                      <a16:colId xmlns:a16="http://schemas.microsoft.com/office/drawing/2014/main" val="2590097834"/>
                    </a:ext>
                  </a:extLst>
                </a:gridCol>
              </a:tblGrid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새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1608781"/>
                  </a:ext>
                </a:extLst>
              </a:tr>
              <a:tr h="245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새 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558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830571"/>
      </p:ext>
    </p:extLst>
  </p:cSld>
  <p:clrMapOvr>
    <a:masterClrMapping/>
  </p:clrMapOvr>
  <p:transition spd="med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1C265-E7AD-5EDD-7834-B03A87072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C:\Users\user\Desktop\제목 없음.png">
            <a:extLst>
              <a:ext uri="{FF2B5EF4-FFF2-40B4-BE49-F238E27FC236}">
                <a16:creationId xmlns:a16="http://schemas.microsoft.com/office/drawing/2014/main" id="{1960A8F7-F73B-534D-08F8-0A7953D5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B3C88F-1781-55C4-6A60-1648CF79F839}"/>
              </a:ext>
            </a:extLst>
          </p:cNvPr>
          <p:cNvSpPr/>
          <p:nvPr/>
        </p:nvSpPr>
        <p:spPr>
          <a:xfrm>
            <a:off x="1352550" y="1989138"/>
            <a:ext cx="5256213" cy="2447925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3420CA0B-B0F0-667B-E200-6E4806ECC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205038"/>
            <a:ext cx="733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이름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F5BF23-82C8-0309-60F5-56188923B681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2C175757-CE45-9899-C453-8014C90C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2852738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생년월일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66FC9351-FB39-AD88-F5EA-66EDCBD9A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988" y="3573463"/>
            <a:ext cx="11445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600">
                <a:latin typeface="굴림" panose="020B0600000101010101" pitchFamily="34" charset="-127"/>
                <a:ea typeface="굴림" panose="020B0600000101010101" pitchFamily="34" charset="-127"/>
              </a:rPr>
              <a:t>휴대전화 </a:t>
            </a:r>
            <a:r>
              <a:rPr lang="en-US" altLang="ko-KR" sz="160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  <a:endParaRPr lang="ko-KR" altLang="en-US" sz="160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65966E-4865-5350-D166-098F531D3F20}"/>
              </a:ext>
            </a:extLst>
          </p:cNvPr>
          <p:cNvSpPr/>
          <p:nvPr/>
        </p:nvSpPr>
        <p:spPr>
          <a:xfrm>
            <a:off x="1423988" y="3500438"/>
            <a:ext cx="3529012" cy="5048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C72C68-68FD-E7BA-41FF-F7586F443B70}"/>
              </a:ext>
            </a:extLst>
          </p:cNvPr>
          <p:cNvSpPr/>
          <p:nvPr/>
        </p:nvSpPr>
        <p:spPr>
          <a:xfrm>
            <a:off x="1423988" y="2790825"/>
            <a:ext cx="3529012" cy="5048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A35E55-2D8C-607A-5861-07C41B116E17}"/>
              </a:ext>
            </a:extLst>
          </p:cNvPr>
          <p:cNvSpPr/>
          <p:nvPr/>
        </p:nvSpPr>
        <p:spPr>
          <a:xfrm>
            <a:off x="1423988" y="2133600"/>
            <a:ext cx="3529012" cy="5032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0D3A64A-CDB3-CC7C-D606-FF053F3C8523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3B7C9C-8A09-7233-6383-292B47AD4274}"/>
              </a:ext>
            </a:extLst>
          </p:cNvPr>
          <p:cNvSpPr/>
          <p:nvPr/>
        </p:nvSpPr>
        <p:spPr>
          <a:xfrm>
            <a:off x="3719513" y="6307138"/>
            <a:ext cx="473075" cy="15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찾기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AB3DE0-685A-168B-E44E-F3EAF8EE9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42943"/>
              </p:ext>
            </p:extLst>
          </p:nvPr>
        </p:nvGraphicFramePr>
        <p:xfrm>
          <a:off x="7910533" y="935735"/>
          <a:ext cx="1924882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_1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시 입력했던 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휴대전화번호를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010-xxxx-xxxx 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datepicker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사용으로 달력이 나오고 날짜 선택 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자동으로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YYYY-MM-DD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입력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유효성 검사 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휴대전화 모두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일치하는 정보가 있는지 확인 후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존재하지 않으면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알리고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존재하면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ID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제공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 페이지로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87589AD9-EF36-841E-3E82-E5565030A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0070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아이디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_1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94655A-5A35-03C6-D0D2-660D5885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pic>
        <p:nvPicPr>
          <p:cNvPr id="44" name="Picture 2" descr="생성된 이미지">
            <a:extLst>
              <a:ext uri="{FF2B5EF4-FFF2-40B4-BE49-F238E27FC236}">
                <a16:creationId xmlns:a16="http://schemas.microsoft.com/office/drawing/2014/main" id="{14499835-EF94-1D1C-9A9D-EB7B392A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65" y="2468848"/>
            <a:ext cx="1360464" cy="136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27AF8FD-FCBE-9BDB-F312-9CD58FC87778}"/>
              </a:ext>
            </a:extLst>
          </p:cNvPr>
          <p:cNvSpPr/>
          <p:nvPr/>
        </p:nvSpPr>
        <p:spPr>
          <a:xfrm>
            <a:off x="1352550" y="1700808"/>
            <a:ext cx="1508125" cy="156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662" y="2915342"/>
            <a:ext cx="1708435" cy="254990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509FC768-5D7F-72FB-E33F-F91283BEA378}"/>
              </a:ext>
            </a:extLst>
          </p:cNvPr>
          <p:cNvSpPr/>
          <p:nvPr/>
        </p:nvSpPr>
        <p:spPr>
          <a:xfrm>
            <a:off x="4135081" y="276699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3" name="직선 화살표 연결선 2"/>
          <p:cNvCxnSpPr>
            <a:stCxn id="42" idx="6"/>
          </p:cNvCxnSpPr>
          <p:nvPr/>
        </p:nvCxnSpPr>
        <p:spPr>
          <a:xfrm flipV="1">
            <a:off x="4423113" y="2891400"/>
            <a:ext cx="718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584848" y="6100921"/>
            <a:ext cx="838265" cy="493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68969" y="4797152"/>
            <a:ext cx="870022" cy="4542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27A4CAC-C71F-7829-2042-8299EFF5919A}"/>
              </a:ext>
            </a:extLst>
          </p:cNvPr>
          <p:cNvSpPr/>
          <p:nvPr/>
        </p:nvSpPr>
        <p:spPr>
          <a:xfrm>
            <a:off x="3390900" y="468302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53" y="5397143"/>
            <a:ext cx="3819643" cy="11659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화살표 연결선 15"/>
          <p:cNvCxnSpPr>
            <a:stCxn id="43" idx="3"/>
          </p:cNvCxnSpPr>
          <p:nvPr/>
        </p:nvCxnSpPr>
        <p:spPr>
          <a:xfrm flipH="1">
            <a:off x="2601893" y="4895389"/>
            <a:ext cx="831188" cy="50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9684"/>
      </p:ext>
    </p:extLst>
  </p:cSld>
  <p:clrMapOvr>
    <a:masterClrMapping/>
  </p:clrMapOvr>
  <p:transition spd="med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51D18-4DA7-387C-5D14-5A795E316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C:\Users\user\Desktop\제목 없음.png">
            <a:extLst>
              <a:ext uri="{FF2B5EF4-FFF2-40B4-BE49-F238E27FC236}">
                <a16:creationId xmlns:a16="http://schemas.microsoft.com/office/drawing/2014/main" id="{4841A609-E0EE-2AFE-D047-208CFECB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3425"/>
            <a:ext cx="5576888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05B7BE-06D8-B2AF-EADD-A257F1895B84}"/>
              </a:ext>
            </a:extLst>
          </p:cNvPr>
          <p:cNvSpPr/>
          <p:nvPr/>
        </p:nvSpPr>
        <p:spPr>
          <a:xfrm>
            <a:off x="3224213" y="7651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5DD70F-A4B6-DE64-448C-B06D3FB2AAB8}"/>
              </a:ext>
            </a:extLst>
          </p:cNvPr>
          <p:cNvSpPr/>
          <p:nvPr/>
        </p:nvSpPr>
        <p:spPr>
          <a:xfrm>
            <a:off x="538163" y="828675"/>
            <a:ext cx="166687" cy="1539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F4CA2B-66C5-657E-4A59-C5A4FEA59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07939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 찾기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_2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입력된 이름과 생년월일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휴대전화로 검색 후 맞는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제공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로그인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62C168EB-9179-2530-0B6C-5720326B4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0070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아이디 찾기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_2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F8B792-46B8-DA89-6545-12DABC01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3235A4-F4D3-59D5-766F-563270C195A1}"/>
              </a:ext>
            </a:extLst>
          </p:cNvPr>
          <p:cNvSpPr/>
          <p:nvPr/>
        </p:nvSpPr>
        <p:spPr>
          <a:xfrm>
            <a:off x="1352550" y="1700808"/>
            <a:ext cx="1508125" cy="156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25331E-D01A-A0F1-05DB-E71E69931738}"/>
              </a:ext>
            </a:extLst>
          </p:cNvPr>
          <p:cNvSpPr/>
          <p:nvPr/>
        </p:nvSpPr>
        <p:spPr>
          <a:xfrm>
            <a:off x="2343150" y="2338388"/>
            <a:ext cx="3265488" cy="1090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xxx</a:t>
            </a:r>
            <a:r>
              <a:rPr lang="ko-KR" altLang="en-US" dirty="0">
                <a:solidFill>
                  <a:schemeClr val="tx1"/>
                </a:solidFill>
              </a:rPr>
              <a:t>님의 아이디는 </a:t>
            </a:r>
            <a:r>
              <a:rPr lang="en-US" altLang="ko-KR" b="1" dirty="0" err="1">
                <a:solidFill>
                  <a:schemeClr val="tx1"/>
                </a:solidFill>
              </a:rPr>
              <a:t>xxxx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68969" y="4797152"/>
            <a:ext cx="870022" cy="4542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395A900-63BC-058D-C809-9712A93CCBA9}"/>
              </a:ext>
            </a:extLst>
          </p:cNvPr>
          <p:cNvSpPr/>
          <p:nvPr/>
        </p:nvSpPr>
        <p:spPr>
          <a:xfrm>
            <a:off x="3451324" y="469568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3451324" y="6165304"/>
            <a:ext cx="987667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29535"/>
      </p:ext>
    </p:extLst>
  </p:cSld>
  <p:clrMapOvr>
    <a:masterClrMapping/>
  </p:clrMapOvr>
  <p:transition spd="med"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48498" y="1311628"/>
            <a:ext cx="6264696" cy="5218360"/>
          </a:xfrm>
          <a:prstGeom prst="rect">
            <a:avLst/>
          </a:prstGeom>
          <a:solidFill>
            <a:srgbClr val="EF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내정보</a:t>
            </a:r>
          </a:p>
        </p:txBody>
      </p:sp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3179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내정보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41076C-D6D4-2667-0C43-59E087D4C1E0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8354A77-F143-7885-2598-998AC8D6F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674933"/>
              </p:ext>
            </p:extLst>
          </p:nvPr>
        </p:nvGraphicFramePr>
        <p:xfrm>
          <a:off x="7910533" y="935735"/>
          <a:ext cx="1924882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내정보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시 상단 메뉴바에 남은 잔액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코인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이라는 재화 사용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 페이지 클릭 시 드롭다운으로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개의 메뉴가 보임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시 입력한 정보들이 표시되고 전화번호와 이름만 수정 가능하며 나머지 칸은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수정 불가능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수정하지 않고 메인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69737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클릭 시 수정된 내용이 저장되었다고 알리고 메인 화면으로 이동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B284B2A-B3F8-643F-18DD-3B5ED7D0CD77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내정보 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756992" y="2133244"/>
            <a:ext cx="4924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이름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790271" y="2136774"/>
            <a:ext cx="2026825" cy="28411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accent2"/>
                </a:solidFill>
              </a:rPr>
              <a:t>변준수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2681491" y="2671834"/>
            <a:ext cx="6367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아이디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90271" y="2683753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2622768" y="3232061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생년월일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90271" y="3243980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1997-04-29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2681491" y="3792288"/>
            <a:ext cx="6367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이메일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790271" y="3804207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test@test.com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2605990" y="4340596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charset="-127"/>
                <a:ea typeface="굴림" charset="-127"/>
              </a:rPr>
              <a:t>전화번호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90271" y="4352515"/>
            <a:ext cx="2026825" cy="28411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accent2"/>
                </a:solidFill>
              </a:rPr>
              <a:t>010-1234-5678</a:t>
            </a:r>
            <a:endParaRPr lang="ko-KR" altLang="en-US" sz="1100" b="1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2622768" y="4898141"/>
            <a:ext cx="7873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200" b="1">
                <a:latin typeface="굴림" charset="-127"/>
                <a:ea typeface="굴림" charset="-127"/>
              </a:rPr>
              <a:t>가입일자</a:t>
            </a:r>
            <a:endParaRPr lang="ko-KR" altLang="en-US" sz="1200" b="1" dirty="0">
              <a:latin typeface="굴림" charset="-127"/>
              <a:ea typeface="굴림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90271" y="4910060"/>
            <a:ext cx="2026825" cy="28411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2025-04-04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47935" y="5733256"/>
            <a:ext cx="962080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수정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580093" y="5733256"/>
            <a:ext cx="962080" cy="4320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취소</a:t>
            </a:r>
          </a:p>
        </p:txBody>
      </p:sp>
      <p:sp>
        <p:nvSpPr>
          <p:cNvPr id="33" name="타원 32"/>
          <p:cNvSpPr/>
          <p:nvPr/>
        </p:nvSpPr>
        <p:spPr>
          <a:xfrm>
            <a:off x="2575497" y="562788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4" name="타원 33"/>
          <p:cNvSpPr/>
          <p:nvPr/>
        </p:nvSpPr>
        <p:spPr>
          <a:xfrm>
            <a:off x="4465361" y="562788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58910921"/>
      </p:ext>
    </p:extLst>
  </p:cSld>
  <p:clrMapOvr>
    <a:masterClrMapping/>
  </p:clrMapOvr>
  <p:transition spd="med"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289E-EE0B-3A44-D47C-8FAD7BB2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10143F-96DA-7638-CE67-3115C0598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733292"/>
              </p:ext>
            </p:extLst>
          </p:nvPr>
        </p:nvGraphicFramePr>
        <p:xfrm>
          <a:off x="1601835" y="1375916"/>
          <a:ext cx="5079357" cy="8133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4568">
                  <a:extLst>
                    <a:ext uri="{9D8B030D-6E8A-4147-A177-3AD203B41FA5}">
                      <a16:colId xmlns:a16="http://schemas.microsoft.com/office/drawing/2014/main" val="3956918893"/>
                    </a:ext>
                  </a:extLst>
                </a:gridCol>
                <a:gridCol w="3954789">
                  <a:extLst>
                    <a:ext uri="{9D8B030D-6E8A-4147-A177-3AD203B41FA5}">
                      <a16:colId xmlns:a16="http://schemas.microsoft.com/office/drawing/2014/main" val="1122467440"/>
                    </a:ext>
                  </a:extLst>
                </a:gridCol>
              </a:tblGrid>
              <a:tr h="813342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174840"/>
                  </a:ext>
                </a:extLst>
              </a:tr>
            </a:tbl>
          </a:graphicData>
        </a:graphic>
      </p:graphicFrame>
      <p:sp>
        <p:nvSpPr>
          <p:cNvPr id="3078" name="TextBox 43">
            <a:extLst>
              <a:ext uri="{FF2B5EF4-FFF2-40B4-BE49-F238E27FC236}">
                <a16:creationId xmlns:a16="http://schemas.microsoft.com/office/drawing/2014/main" id="{FB16D539-1856-A303-F7BB-6B0826F0E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충전내역 조회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F5FE2C-6245-CC66-AEB5-89BE7948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F56C235-5DE5-E8DF-8803-657FF938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72" y="1741316"/>
            <a:ext cx="3693781" cy="3583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5A55CE-6A73-B60A-997A-B108089B3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20" y="1498318"/>
            <a:ext cx="1924319" cy="266737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EDCE679-4DCB-EF4E-D45D-54C4FC834E22}"/>
              </a:ext>
            </a:extLst>
          </p:cNvPr>
          <p:cNvSpPr/>
          <p:nvPr/>
        </p:nvSpPr>
        <p:spPr>
          <a:xfrm>
            <a:off x="2720752" y="13122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5B3E2CE-9799-F333-8612-3AD5298B0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6" y="1261905"/>
            <a:ext cx="1404064" cy="1038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D5632A81-AB50-E7F4-79F8-64C52349ADF8}"/>
              </a:ext>
            </a:extLst>
          </p:cNvPr>
          <p:cNvSpPr/>
          <p:nvPr/>
        </p:nvSpPr>
        <p:spPr>
          <a:xfrm>
            <a:off x="5677789" y="164772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4CA804-DC53-AE94-D4D7-0A61C07979E0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91E35C-8112-02DB-88EA-913D167C1364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구매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내역조회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B6067-A7A7-C49F-D2B7-2EC65FAAE006}"/>
              </a:ext>
            </a:extLst>
          </p:cNvPr>
          <p:cNvSpPr txBox="1"/>
          <p:nvPr/>
        </p:nvSpPr>
        <p:spPr bwMode="auto">
          <a:xfrm>
            <a:off x="1631992" y="1586490"/>
            <a:ext cx="108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800" b="1" dirty="0">
                <a:latin typeface="굴림" charset="-127"/>
                <a:ea typeface="굴림" charset="-127"/>
              </a:rPr>
              <a:t>조회기간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288A2F-2CA4-C2F7-3199-2B3773C00095}"/>
              </a:ext>
            </a:extLst>
          </p:cNvPr>
          <p:cNvCxnSpPr>
            <a:cxnSpLocks/>
          </p:cNvCxnSpPr>
          <p:nvPr/>
        </p:nvCxnSpPr>
        <p:spPr>
          <a:xfrm flipH="1">
            <a:off x="1501111" y="1444282"/>
            <a:ext cx="1200483" cy="58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E4E5EB-47EA-4C44-F21C-AACC24120D1C}"/>
              </a:ext>
            </a:extLst>
          </p:cNvPr>
          <p:cNvSpPr txBox="1"/>
          <p:nvPr/>
        </p:nvSpPr>
        <p:spPr bwMode="auto">
          <a:xfrm>
            <a:off x="3715475" y="6237312"/>
            <a:ext cx="8771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 [2] [3]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338C0E-5052-8B9E-18B0-1B9FDA6E2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22742"/>
              </p:ext>
            </p:extLst>
          </p:nvPr>
        </p:nvGraphicFramePr>
        <p:xfrm>
          <a:off x="770488" y="2638991"/>
          <a:ext cx="663078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931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732473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732461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732461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058000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732461">
                  <a:extLst>
                    <a:ext uri="{9D8B030D-6E8A-4147-A177-3AD203B41FA5}">
                      <a16:colId xmlns:a16="http://schemas.microsoft.com/office/drawing/2014/main" val="3408239570"/>
                    </a:ext>
                  </a:extLst>
                </a:gridCol>
                <a:gridCol w="1057999">
                  <a:extLst>
                    <a:ext uri="{9D8B030D-6E8A-4147-A177-3AD203B41FA5}">
                      <a16:colId xmlns:a16="http://schemas.microsoft.com/office/drawing/2014/main" val="782492288"/>
                    </a:ext>
                  </a:extLst>
                </a:gridCol>
                <a:gridCol w="1057999">
                  <a:extLst>
                    <a:ext uri="{9D8B030D-6E8A-4147-A177-3AD203B41FA5}">
                      <a16:colId xmlns:a16="http://schemas.microsoft.com/office/drawing/2014/main" val="1645728799"/>
                    </a:ext>
                  </a:extLst>
                </a:gridCol>
              </a:tblGrid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 수단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 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 코인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충전내역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상태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날짜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취소 날짜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274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6,000@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VISA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274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010-1111-1234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2025-04-03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12:12:10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274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2,000@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VISA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2025-04-02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274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Master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08:10:40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11:35:11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035860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256261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895449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600962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434924"/>
                  </a:ext>
                </a:extLst>
              </a:tr>
              <a:tr h="17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4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BC3C42E-EDFE-49CF-1912-F8E6D462E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893467"/>
              </p:ext>
            </p:extLst>
          </p:nvPr>
        </p:nvGraphicFramePr>
        <p:xfrm>
          <a:off x="7910533" y="935735"/>
          <a:ext cx="1924882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정보를 검색해서 해당유저의 기간 별 충전내역과 구매내역을 탭으로 분리하여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총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개의 내역이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페이징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처리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충전수단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충전금액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코인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충전내역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결제상태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날짜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Select</a:t>
                      </a: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주일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6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기간을 선택하면 텍스트 박스에 오늘날짜를 기준으로 자동으로 날짜가 기입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직접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text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박스를 클릭하여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datepicker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 날짜를 설정하여 조회도 가능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선택한 기간 내의 내역을 조회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3.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탭이 바뀌면 해당 내역이 조회되고 해당 탭은 진하게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7702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5" name="양쪽 모서리가 둥근 사각형 4">
            <a:extLst>
              <a:ext uri="{FF2B5EF4-FFF2-40B4-BE49-F238E27FC236}">
                <a16:creationId xmlns:a16="http://schemas.microsoft.com/office/drawing/2014/main" id="{13647E73-B6E7-06FB-1990-1FD4BD129C21}"/>
              </a:ext>
            </a:extLst>
          </p:cNvPr>
          <p:cNvSpPr/>
          <p:nvPr/>
        </p:nvSpPr>
        <p:spPr>
          <a:xfrm>
            <a:off x="783425" y="2350959"/>
            <a:ext cx="658588" cy="288032"/>
          </a:xfrm>
          <a:prstGeom prst="round2SameRect">
            <a:avLst/>
          </a:prstGeom>
          <a:solidFill>
            <a:srgbClr val="35DBD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충전 내역</a:t>
            </a:r>
          </a:p>
        </p:txBody>
      </p:sp>
      <p:sp>
        <p:nvSpPr>
          <p:cNvPr id="20" name="양쪽 모서리가 둥근 사각형 19">
            <a:extLst>
              <a:ext uri="{FF2B5EF4-FFF2-40B4-BE49-F238E27FC236}">
                <a16:creationId xmlns:a16="http://schemas.microsoft.com/office/drawing/2014/main" id="{B2E612F2-7B8B-C60C-7A41-B00D3F580C6A}"/>
              </a:ext>
            </a:extLst>
          </p:cNvPr>
          <p:cNvSpPr/>
          <p:nvPr/>
        </p:nvSpPr>
        <p:spPr>
          <a:xfrm>
            <a:off x="1442013" y="2353952"/>
            <a:ext cx="658588" cy="288032"/>
          </a:xfrm>
          <a:prstGeom prst="round2SameRect">
            <a:avLst/>
          </a:prstGeom>
          <a:solidFill>
            <a:srgbClr val="D1FF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07E6D79-8AB3-ADDA-7B0C-0123CF3B7520}"/>
              </a:ext>
            </a:extLst>
          </p:cNvPr>
          <p:cNvSpPr/>
          <p:nvPr/>
        </p:nvSpPr>
        <p:spPr>
          <a:xfrm>
            <a:off x="615742" y="22647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7019932"/>
      </p:ext>
    </p:extLst>
  </p:cSld>
  <p:clrMapOvr>
    <a:masterClrMapping/>
  </p:clrMapOvr>
  <p:transition spd="med"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35B3E2CE-9799-F333-8612-3AD5298B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6" y="1261905"/>
            <a:ext cx="1404064" cy="1038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7EA3169-6C4C-0AE3-ABB0-84725F13B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10649"/>
              </p:ext>
            </p:extLst>
          </p:nvPr>
        </p:nvGraphicFramePr>
        <p:xfrm>
          <a:off x="1601835" y="1375916"/>
          <a:ext cx="5079357" cy="8133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4568">
                  <a:extLst>
                    <a:ext uri="{9D8B030D-6E8A-4147-A177-3AD203B41FA5}">
                      <a16:colId xmlns:a16="http://schemas.microsoft.com/office/drawing/2014/main" val="3956918893"/>
                    </a:ext>
                  </a:extLst>
                </a:gridCol>
                <a:gridCol w="3954789">
                  <a:extLst>
                    <a:ext uri="{9D8B030D-6E8A-4147-A177-3AD203B41FA5}">
                      <a16:colId xmlns:a16="http://schemas.microsoft.com/office/drawing/2014/main" val="1122467440"/>
                    </a:ext>
                  </a:extLst>
                </a:gridCol>
              </a:tblGrid>
              <a:tr h="813342"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solidFill>
                          <a:schemeClr val="l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0174840"/>
                  </a:ext>
                </a:extLst>
              </a:tr>
            </a:tbl>
          </a:graphicData>
        </a:graphic>
      </p:graphicFrame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구매내역 조회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429956"/>
              </p:ext>
            </p:extLst>
          </p:nvPr>
        </p:nvGraphicFramePr>
        <p:xfrm>
          <a:off x="770488" y="2638242"/>
          <a:ext cx="6630783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91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882517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408239570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20397562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회차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가격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거래내역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 날짜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취소 날짜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패왕지로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천혈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2025-04-03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12:12:10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혈마전기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구매취소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09:11:55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10:15:22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빌더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08:10:40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패왕지로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07:55:41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723774"/>
                  </a:ext>
                </a:extLst>
              </a:tr>
              <a:tr h="17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패왕지로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선물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07:35:11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60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88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15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83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652464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972" y="1741316"/>
            <a:ext cx="3693781" cy="35835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920" y="1498318"/>
            <a:ext cx="1924319" cy="266737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2720752" y="13122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8" name="타원 47"/>
          <p:cNvSpPr/>
          <p:nvPr/>
        </p:nvSpPr>
        <p:spPr>
          <a:xfrm>
            <a:off x="5677789" y="164772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0E3443-6682-9D6C-7162-1DAD79D5500E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7D4B88-7303-E0C5-3159-EB64C1116AB9}"/>
              </a:ext>
            </a:extLst>
          </p:cNvPr>
          <p:cNvSpPr txBox="1"/>
          <p:nvPr/>
        </p:nvSpPr>
        <p:spPr bwMode="auto">
          <a:xfrm>
            <a:off x="1631992" y="1586490"/>
            <a:ext cx="1088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800" b="1" dirty="0">
                <a:latin typeface="굴림" charset="-127"/>
                <a:ea typeface="굴림" charset="-127"/>
              </a:rPr>
              <a:t>조회기간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C8039E-5322-249C-BE11-FA6F17D95C9C}"/>
              </a:ext>
            </a:extLst>
          </p:cNvPr>
          <p:cNvCxnSpPr>
            <a:cxnSpLocks/>
          </p:cNvCxnSpPr>
          <p:nvPr/>
        </p:nvCxnSpPr>
        <p:spPr>
          <a:xfrm flipH="1">
            <a:off x="1501111" y="1444282"/>
            <a:ext cx="1200483" cy="58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CBF3DF-10EA-C15C-6796-0921FBAFD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10399"/>
              </p:ext>
            </p:extLst>
          </p:nvPr>
        </p:nvGraphicFramePr>
        <p:xfrm>
          <a:off x="7910533" y="935735"/>
          <a:ext cx="1924882" cy="371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정보를 검색해서 해당유저의 기간 별 충전내역과 구매내역을 탭으로 분리하여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소설제목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가격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거래내역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날짜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Select</a:t>
                      </a: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으로 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주일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1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, 6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개월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기간을 선택하면 텍스트 박스에 오늘날짜를 기준으로 자동으로 날짜가 기입</a:t>
                      </a:r>
                      <a:b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직접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text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박스를 클릭하여 </a:t>
                      </a: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datepicker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로 날짜를 설정하여 조회도 가능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선택한 기간 내의 내역을 조회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3. </a:t>
                      </a:r>
                      <a:r>
                        <a:rPr lang="ko-KR" altLang="en-US" sz="1000" dirty="0"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탭이 바뀌면 해당 내역이 조회되고 해당 탭은 진하게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7702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6" name="사각형: 둥근 모서리 8">
            <a:extLst>
              <a:ext uri="{FF2B5EF4-FFF2-40B4-BE49-F238E27FC236}">
                <a16:creationId xmlns:a16="http://schemas.microsoft.com/office/drawing/2014/main" id="{2F91E35C-8112-02DB-88EA-913D167C1364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구매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내역조회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8" name="양쪽 모서리가 둥근 사각형 27">
            <a:extLst>
              <a:ext uri="{FF2B5EF4-FFF2-40B4-BE49-F238E27FC236}">
                <a16:creationId xmlns:a16="http://schemas.microsoft.com/office/drawing/2014/main" id="{13647E73-B6E7-06FB-1990-1FD4BD129C21}"/>
              </a:ext>
            </a:extLst>
          </p:cNvPr>
          <p:cNvSpPr/>
          <p:nvPr/>
        </p:nvSpPr>
        <p:spPr>
          <a:xfrm>
            <a:off x="783425" y="2350959"/>
            <a:ext cx="658588" cy="288032"/>
          </a:xfrm>
          <a:prstGeom prst="round2SameRect">
            <a:avLst/>
          </a:prstGeom>
          <a:solidFill>
            <a:srgbClr val="D1FF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충전 내역</a:t>
            </a:r>
          </a:p>
        </p:txBody>
      </p:sp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B2E612F2-7B8B-C60C-7A41-B00D3F580C6A}"/>
              </a:ext>
            </a:extLst>
          </p:cNvPr>
          <p:cNvSpPr/>
          <p:nvPr/>
        </p:nvSpPr>
        <p:spPr>
          <a:xfrm>
            <a:off x="1442013" y="2353952"/>
            <a:ext cx="658588" cy="288032"/>
          </a:xfrm>
          <a:prstGeom prst="round2SameRect">
            <a:avLst/>
          </a:prstGeom>
          <a:solidFill>
            <a:srgbClr val="35DBD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07E6D79-8AB3-ADDA-7B0C-0123CF3B7520}"/>
              </a:ext>
            </a:extLst>
          </p:cNvPr>
          <p:cNvSpPr/>
          <p:nvPr/>
        </p:nvSpPr>
        <p:spPr>
          <a:xfrm>
            <a:off x="615742" y="22647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E4E5EB-47EA-4C44-F21C-AACC24120D1C}"/>
              </a:ext>
            </a:extLst>
          </p:cNvPr>
          <p:cNvSpPr txBox="1"/>
          <p:nvPr/>
        </p:nvSpPr>
        <p:spPr bwMode="auto">
          <a:xfrm>
            <a:off x="3715475" y="6237312"/>
            <a:ext cx="8771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 [2] [3]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798428"/>
      </p:ext>
    </p:extLst>
  </p:cSld>
  <p:clrMapOvr>
    <a:masterClrMapping/>
  </p:clrMapOvr>
  <p:transition spd="med"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5" y="1312954"/>
            <a:ext cx="6936851" cy="542152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6674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&gt;Paypal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AutoShape 4" descr="PayPal - 나무위키"/>
          <p:cNvSpPr>
            <a:spLocks noChangeAspect="1" noChangeArrowheads="1"/>
          </p:cNvSpPr>
          <p:nvPr/>
        </p:nvSpPr>
        <p:spPr bwMode="auto">
          <a:xfrm>
            <a:off x="2436037" y="3887862"/>
            <a:ext cx="52212" cy="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296816" y="59506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BAE3DA-3C76-932C-0C3E-1DFF805B8503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70355"/>
              </p:ext>
            </p:extLst>
          </p:nvPr>
        </p:nvGraphicFramePr>
        <p:xfrm>
          <a:off x="7910533" y="935735"/>
          <a:ext cx="192488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Paypal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충전가능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동의 부분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>
            <a:stCxn id="22" idx="4"/>
          </p:cNvCxnSpPr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70803" y="4355579"/>
            <a:ext cx="66455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88472" y="4355579"/>
            <a:ext cx="648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(3000@)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70180" y="4355579"/>
            <a:ext cx="5669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(6000@)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73836" y="4840996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(12000@)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35865" y="4832607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(70000@)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43736"/>
      </p:ext>
    </p:extLst>
  </p:cSld>
  <p:clrMapOvr>
    <a:masterClrMapping/>
  </p:clrMapOvr>
  <p:transition spd="med"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25" y="1352262"/>
            <a:ext cx="6912768" cy="5377594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1435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신용카드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&gt;POQ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AutoShape 4" descr="PayPal - 나무위키"/>
          <p:cNvSpPr>
            <a:spLocks noChangeAspect="1" noChangeArrowheads="1"/>
          </p:cNvSpPr>
          <p:nvPr/>
        </p:nvSpPr>
        <p:spPr bwMode="auto">
          <a:xfrm>
            <a:off x="2436037" y="3887862"/>
            <a:ext cx="52212" cy="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306168" y="603666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79E383-35D5-47C7-EB30-290F5FEEF253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864351"/>
              </p:ext>
            </p:extLst>
          </p:nvPr>
        </p:nvGraphicFramePr>
        <p:xfrm>
          <a:off x="7910533" y="935735"/>
          <a:ext cx="192488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POQ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충전가능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동의부분으로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/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60712" y="4355579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88472" y="4355579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(3000@)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70180" y="4355579"/>
            <a:ext cx="5669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(6000@)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73836" y="4840996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(12000@)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435865" y="4840996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(70000@)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8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15665" y="3914907"/>
            <a:ext cx="576064" cy="209006"/>
          </a:xfrm>
          <a:prstGeom prst="rect">
            <a:avLst/>
          </a:prstGeom>
          <a:solidFill>
            <a:srgbClr val="D8E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POQ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332966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제목 57">
            <a:extLst>
              <a:ext uri="{FF2B5EF4-FFF2-40B4-BE49-F238E27FC236}">
                <a16:creationId xmlns:a16="http://schemas.microsoft.com/office/drawing/2014/main" id="{BA4464BD-9613-D31C-252B-6E6407687E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2657475" cy="201612"/>
          </a:xfrm>
          <a:noFill/>
        </p:spPr>
        <p:txBody>
          <a:bodyPr/>
          <a:lstStyle/>
          <a:p>
            <a:pPr eaLnBrk="1" hangingPunct="1"/>
            <a:r>
              <a:rPr lang="ko-KR" altLang="en-US" sz="2000" dirty="0"/>
              <a:t>개정 이력</a:t>
            </a:r>
            <a:endParaRPr lang="en-US" altLang="ko-KR" sz="2000" dirty="0"/>
          </a:p>
        </p:txBody>
      </p:sp>
      <p:graphicFrame>
        <p:nvGraphicFramePr>
          <p:cNvPr id="129872" name="Group 848">
            <a:extLst>
              <a:ext uri="{FF2B5EF4-FFF2-40B4-BE49-F238E27FC236}">
                <a16:creationId xmlns:a16="http://schemas.microsoft.com/office/drawing/2014/main" id="{0554F35B-B98F-A892-6A8E-A5215FB11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513631"/>
              </p:ext>
            </p:extLst>
          </p:nvPr>
        </p:nvGraphicFramePr>
        <p:xfrm>
          <a:off x="776288" y="1052513"/>
          <a:ext cx="8713787" cy="3001963"/>
        </p:xfrm>
        <a:graphic>
          <a:graphicData uri="http://schemas.openxmlformats.org/drawingml/2006/table">
            <a:tbl>
              <a:tblPr/>
              <a:tblGrid>
                <a:gridCol w="122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570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수정일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메뉴 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내용</a:t>
                      </a: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2025-04-04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전체메뉴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초안제작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itchFamily="18" charset="-127"/>
                          <a:ea typeface="산돌고딕 M" pitchFamily="18" charset="-127"/>
                        </a:rPr>
                        <a:t>변준수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62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935276"/>
      </p:ext>
    </p:extLst>
  </p:cSld>
  <p:clrMapOvr>
    <a:masterClrMapping/>
  </p:clrMapOvr>
  <p:transition spd="med"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86" y="1393577"/>
            <a:ext cx="6754168" cy="5220429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6674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&gt;Paypal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352600" y="530120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AutoShape 4" descr="PayPal - 나무위키"/>
          <p:cNvSpPr>
            <a:spLocks noChangeAspect="1" noChangeArrowheads="1"/>
          </p:cNvSpPr>
          <p:nvPr/>
        </p:nvSpPr>
        <p:spPr bwMode="auto">
          <a:xfrm>
            <a:off x="2436037" y="3887862"/>
            <a:ext cx="52212" cy="5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단독] 신한·국민·우리은행, 세계 1위 온라인결제 '페이팔'과 맞손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660725"/>
            <a:ext cx="65788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912" y="2732733"/>
            <a:ext cx="652667" cy="2160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088" y="2732733"/>
            <a:ext cx="652667" cy="21602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3296816" y="595065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44F2AB-9767-8CEF-E4F5-67F9C62DBEBD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BA421B6-0E09-8EF1-1931-598397783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155" y="5986266"/>
            <a:ext cx="2415268" cy="748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91EC23D-6FDC-A9A2-59B3-9E741020934D}"/>
              </a:ext>
            </a:extLst>
          </p:cNvPr>
          <p:cNvCxnSpPr/>
          <p:nvPr/>
        </p:nvCxnSpPr>
        <p:spPr>
          <a:xfrm flipH="1">
            <a:off x="1234773" y="5550013"/>
            <a:ext cx="261843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349954" y="4312547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77714" y="4312547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(3000@)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37906" y="4312547"/>
            <a:ext cx="5669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(6000@)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63078" y="4797964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(12000@)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25107" y="4797964"/>
            <a:ext cx="639004" cy="244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(70000@)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74306"/>
              </p:ext>
            </p:extLst>
          </p:nvPr>
        </p:nvGraphicFramePr>
        <p:xfrm>
          <a:off x="7910533" y="935735"/>
          <a:ext cx="192488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POQ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가지의 충전수단이 있고 하단에 충전금액이 있어 선택하여 충전가능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결제 약관 동의부분으로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체크를 하지 않으면 결제가 진행되지 않음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충전하기 버튼 클릭 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34" charset="-127"/>
                          <a:ea typeface="굴림" panose="020B0600000101010101" pitchFamily="34" charset="-127"/>
                        </a:rPr>
                        <a:t>위에서 선택한 충전수단과 충전금액을 나의 계정으로 충전</a:t>
                      </a:r>
                      <a:endParaRPr lang="en-US" altLang="ko-KR" sz="1000" dirty="0"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34" name="사각형: 둥근 모서리 7">
            <a:extLst>
              <a:ext uri="{FF2B5EF4-FFF2-40B4-BE49-F238E27FC236}">
                <a16:creationId xmlns:a16="http://schemas.microsoft.com/office/drawing/2014/main" id="{343CA170-1E04-749D-7457-F88E2DBCC878}"/>
              </a:ext>
            </a:extLst>
          </p:cNvPr>
          <p:cNvSpPr/>
          <p:nvPr/>
        </p:nvSpPr>
        <p:spPr>
          <a:xfrm>
            <a:off x="6377010" y="1124743"/>
            <a:ext cx="1519236" cy="101203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내정보 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충전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구매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내역조회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b="1" dirty="0">
                <a:solidFill>
                  <a:schemeClr val="tx1"/>
                </a:solidFill>
              </a:rPr>
              <a:t>충전하기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90498" y="3881351"/>
            <a:ext cx="576064" cy="209006"/>
          </a:xfrm>
          <a:prstGeom prst="rect">
            <a:avLst/>
          </a:prstGeom>
          <a:solidFill>
            <a:srgbClr val="D8E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POQ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16013"/>
      </p:ext>
    </p:extLst>
  </p:cSld>
  <p:clrMapOvr>
    <a:masterClrMapping/>
  </p:clrMapOvr>
  <p:transition spd="med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322177"/>
            <a:ext cx="6754168" cy="5220429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9543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성공 페이지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3152800" y="458112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DF2152-C686-0680-EC6F-B25CEF9D336A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C26CE2-A95C-7532-1CB4-193EB8208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59490"/>
              </p:ext>
            </p:extLst>
          </p:nvPr>
        </p:nvGraphicFramePr>
        <p:xfrm>
          <a:off x="7910533" y="935735"/>
          <a:ext cx="1924882" cy="1338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333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_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성공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충전 완료 후 충전 금액과 충전 후 잔액이 보여진다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33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클릭 시 메인화면으로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8556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370607" y="3684758"/>
            <a:ext cx="1502273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1000@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76089" y="3684758"/>
            <a:ext cx="1502273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1200@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9062"/>
      </p:ext>
    </p:extLst>
  </p:cSld>
  <p:clrMapOvr>
    <a:masterClrMapping/>
  </p:clrMapOvr>
  <p:transition spd="med"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81E72-1723-1DEB-119B-0C8DCFC4D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CB8881A-030C-9B2E-860E-5B83E9A19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66320"/>
              </p:ext>
            </p:extLst>
          </p:nvPr>
        </p:nvGraphicFramePr>
        <p:xfrm>
          <a:off x="7910533" y="935735"/>
          <a:ext cx="1924882" cy="1705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93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캐시충전에 실패 했을 시 오게 되는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실패에 대한 사유를 빨간 글씨로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고객센터 링크 클릭 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고객센터로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충전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3A233D-E714-A061-1726-54E3F444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322177"/>
            <a:ext cx="6742193" cy="5213558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A898F381-81D4-CA1C-1214-B1B11B5C7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9111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마이페이지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충전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실패페이지 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AB79A57-C78E-A8E3-F76D-E59800AE7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0D3E94-28E5-9FE5-0AA0-62A2E49A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E86F9BB-2720-867C-7BB1-A64F804008CF}"/>
              </a:ext>
            </a:extLst>
          </p:cNvPr>
          <p:cNvSpPr/>
          <p:nvPr/>
        </p:nvSpPr>
        <p:spPr>
          <a:xfrm>
            <a:off x="3296816" y="479715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D1B7CE-C9A7-2F6F-C1A9-BA50295C78DC}"/>
              </a:ext>
            </a:extLst>
          </p:cNvPr>
          <p:cNvSpPr/>
          <p:nvPr/>
        </p:nvSpPr>
        <p:spPr>
          <a:xfrm>
            <a:off x="5104357" y="787432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803917" y="896020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068" y="901177"/>
            <a:ext cx="146322" cy="1400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8" y="769083"/>
            <a:ext cx="1114019" cy="4184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1268392" cy="4394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360712" y="3356992"/>
            <a:ext cx="38093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416" y="3313168"/>
            <a:ext cx="3875370" cy="7093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16696" y="3913442"/>
            <a:ext cx="4026533" cy="595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CA572A9-0331-53AD-170E-BB71F23B4651}"/>
              </a:ext>
            </a:extLst>
          </p:cNvPr>
          <p:cNvSpPr/>
          <p:nvPr/>
        </p:nvSpPr>
        <p:spPr>
          <a:xfrm>
            <a:off x="2054084" y="352842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95822765"/>
      </p:ext>
    </p:extLst>
  </p:cSld>
  <p:clrMapOvr>
    <a:masterClrMapping/>
  </p:clrMapOvr>
  <p:transition spd="med"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621F-0441-713E-8C42-6C02B053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988B2EB-B839-6C0E-3B33-565BCD143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16"/>
          <a:stretch/>
        </p:blipFill>
        <p:spPr>
          <a:xfrm>
            <a:off x="135170" y="710976"/>
            <a:ext cx="7775363" cy="70180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3FCE5038-AEB7-5B78-B157-CE5C40926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8630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웹소설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상세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/</a:t>
            </a:r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회차목록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페이지</a:t>
            </a:r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아이템 내역 조회 화면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E5AF78-A55A-E693-92C7-B36997285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02588"/>
              </p:ext>
            </p:extLst>
          </p:nvPr>
        </p:nvGraphicFramePr>
        <p:xfrm>
          <a:off x="7910533" y="935734"/>
          <a:ext cx="1924882" cy="569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 상세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 목록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로그인을 하지 않아도 열람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대표 이미지와 제목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별점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설명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웹 소설의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화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회차 클릭 시 먼저 로그인 여부를 검사하고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되어있지 않으면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필요한 서비스입니다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.’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로그인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 있다면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구매여부를 판단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사용자가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했다면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회차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구매하지 않았다면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＇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구매하시겠습니까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모달창이 뜨고구매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버튼이 활성화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2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구매버튼 클릭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유저의 캐시잔액을 확인 후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가능하면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구매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없으면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부족합니다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충전페이지로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취소버튼 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모달창 닫기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 버튼 클릭 시 선물 할 사용자 아이디 입력 후 잔액 확인 후 선물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5221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920B5C8-FBB2-678A-3DC9-6EC45BB3EF79}"/>
              </a:ext>
            </a:extLst>
          </p:cNvPr>
          <p:cNvSpPr/>
          <p:nvPr/>
        </p:nvSpPr>
        <p:spPr>
          <a:xfrm>
            <a:off x="5208264" y="755533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C9F897-E6BA-DA19-943E-D5AEC4BC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6" y="1425560"/>
            <a:ext cx="6771767" cy="52343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F3E1AF7-3D88-24CF-5229-B6C394F80C26}"/>
              </a:ext>
            </a:extLst>
          </p:cNvPr>
          <p:cNvSpPr/>
          <p:nvPr/>
        </p:nvSpPr>
        <p:spPr>
          <a:xfrm>
            <a:off x="4993363" y="2852936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2F49F-84DD-2389-B6B8-D57A0A37D5D2}"/>
              </a:ext>
            </a:extLst>
          </p:cNvPr>
          <p:cNvSpPr/>
          <p:nvPr/>
        </p:nvSpPr>
        <p:spPr>
          <a:xfrm>
            <a:off x="1928664" y="614702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933645" y="865287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9796" y="870444"/>
            <a:ext cx="146322" cy="14005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045" y="5564612"/>
            <a:ext cx="2117544" cy="955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907" y="4181499"/>
            <a:ext cx="1897682" cy="11917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0F931D8-9922-AE3C-A8FE-792E7D546AE7}"/>
              </a:ext>
            </a:extLst>
          </p:cNvPr>
          <p:cNvCxnSpPr>
            <a:cxnSpLocks/>
            <a:stCxn id="8" idx="6"/>
            <a:endCxn id="6" idx="1"/>
          </p:cNvCxnSpPr>
          <p:nvPr/>
        </p:nvCxnSpPr>
        <p:spPr>
          <a:xfrm flipV="1">
            <a:off x="2216696" y="4777358"/>
            <a:ext cx="3765211" cy="1494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774B7F9-4ECA-44C9-E47E-4CF46EEE65CF}"/>
              </a:ext>
            </a:extLst>
          </p:cNvPr>
          <p:cNvSpPr/>
          <p:nvPr/>
        </p:nvSpPr>
        <p:spPr>
          <a:xfrm>
            <a:off x="5916213" y="404271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9" y="769083"/>
            <a:ext cx="762124" cy="28630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885770" cy="30691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753200" y="5301208"/>
            <a:ext cx="0" cy="263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51686"/>
      </p:ext>
    </p:extLst>
  </p:cSld>
  <p:clrMapOvr>
    <a:masterClrMapping/>
  </p:clrMapOvr>
  <p:transition spd="med"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AD9C-47C1-7AEF-FD4E-21F39445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82FD92-E842-6772-5271-6329B1042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16"/>
          <a:stretch/>
        </p:blipFill>
        <p:spPr>
          <a:xfrm>
            <a:off x="135170" y="710976"/>
            <a:ext cx="7775363" cy="701800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845BD765-C046-EA92-3A8E-E1EA6243B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6498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 err="1">
                <a:latin typeface="굴림" panose="020B0600000101010101" pitchFamily="34" charset="-127"/>
                <a:ea typeface="굴림" panose="020B0600000101010101" pitchFamily="34" charset="-127"/>
              </a:rPr>
              <a:t>웹소설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 상세 페이지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내용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  <a:p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(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아이템 내역 조회 화면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321AD46-3892-3045-17E6-3BB7FA775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311987"/>
              </p:ext>
            </p:extLst>
          </p:nvPr>
        </p:nvGraphicFramePr>
        <p:xfrm>
          <a:off x="7910533" y="935734"/>
          <a:ext cx="1924882" cy="569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 상세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후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해당 회차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후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열람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제목과 회차 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작성일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추천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선물하기 버튼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하단에 소설 내용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1-2.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먼저 로그인 여부를 검사하고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(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세션만료여부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되어있지 않으면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필요한 서비스입니다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.’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로그인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로그인이 되어 있다면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구매여부를 판단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했다면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회차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구매하지 않았다면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＇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구매하시겠습니까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모달창이 뜨고구매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버튼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구매버튼 클릭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유저의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캐시잔액을 확인 후 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가능하면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구매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없으면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잔액이 부족합니다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알리고 충전페이지로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취소버튼 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모달창 닫기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51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선물하기 버튼 클릭 시 선물하겠습니까 라고 한번 더 묻고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입력 받고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확인버튼 클릭 시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 확인 후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54858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0A5C282-36B7-5591-D6F1-DF80E7296564}"/>
              </a:ext>
            </a:extLst>
          </p:cNvPr>
          <p:cNvSpPr/>
          <p:nvPr/>
        </p:nvSpPr>
        <p:spPr>
          <a:xfrm>
            <a:off x="5208264" y="755533"/>
            <a:ext cx="2656955" cy="337312"/>
          </a:xfrm>
          <a:prstGeom prst="rect">
            <a:avLst/>
          </a:prstGeom>
          <a:solidFill>
            <a:srgbClr val="DCEBF9"/>
          </a:solidFill>
          <a:ln>
            <a:solidFill>
              <a:srgbClr val="DCEB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변준수님   </a:t>
            </a:r>
            <a:r>
              <a:rPr lang="en-US" altLang="ko-KR" sz="1100" b="1" dirty="0">
                <a:solidFill>
                  <a:schemeClr val="tx1"/>
                </a:solidFill>
              </a:rPr>
              <a:t>          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 로그아웃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873B43-9F6D-3C32-3DCD-E5B3E7AB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6" y="1437150"/>
            <a:ext cx="6844652" cy="527667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DBFB14-B73A-1A20-2982-461D54CF74ED}"/>
              </a:ext>
            </a:extLst>
          </p:cNvPr>
          <p:cNvSpPr/>
          <p:nvPr/>
        </p:nvSpPr>
        <p:spPr>
          <a:xfrm>
            <a:off x="845133" y="3660750"/>
            <a:ext cx="936104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&lt;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0D2DD-C637-069A-7084-AC8CB6C57C0A}"/>
              </a:ext>
            </a:extLst>
          </p:cNvPr>
          <p:cNvSpPr/>
          <p:nvPr/>
        </p:nvSpPr>
        <p:spPr>
          <a:xfrm>
            <a:off x="6218999" y="3660750"/>
            <a:ext cx="936104" cy="1440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&gt;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1A1B5E0-C585-917C-FDFC-AE143312D11C}"/>
              </a:ext>
            </a:extLst>
          </p:cNvPr>
          <p:cNvSpPr/>
          <p:nvPr/>
        </p:nvSpPr>
        <p:spPr>
          <a:xfrm>
            <a:off x="6242449" y="366483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845133" y="366483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039F28-2728-6D0B-1F7A-E79DA7A05A99}"/>
              </a:ext>
            </a:extLst>
          </p:cNvPr>
          <p:cNvSpPr/>
          <p:nvPr/>
        </p:nvSpPr>
        <p:spPr>
          <a:xfrm>
            <a:off x="5924120" y="855762"/>
            <a:ext cx="49659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1200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FEDC92-9322-597C-1976-388BEB0C3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63" b="94030" l="10000" r="94286">
                        <a14:foregroundMark x1="61429" y1="20896" x2="68571" y2="50746"/>
                        <a14:foregroundMark x1="38571" y1="34328" x2="41429" y2="44776"/>
                        <a14:foregroundMark x1="51429" y1="53731" x2="51429" y2="53731"/>
                        <a14:foregroundMark x1="51429" y1="53731" x2="57143" y2="70149"/>
                        <a14:foregroundMark x1="17143" y1="41791" x2="17143" y2="41791"/>
                        <a14:foregroundMark x1="17143" y1="41791" x2="17143" y2="41791"/>
                        <a14:foregroundMark x1="22857" y1="52239" x2="22857" y2="52239"/>
                        <a14:foregroundMark x1="22857" y1="58209" x2="22857" y2="58209"/>
                        <a14:foregroundMark x1="21429" y1="64179" x2="21429" y2="64179"/>
                        <a14:foregroundMark x1="21429" y1="73134" x2="21429" y2="73134"/>
                        <a14:foregroundMark x1="32857" y1="82090" x2="32857" y2="82090"/>
                        <a14:foregroundMark x1="47143" y1="85075" x2="47143" y2="85075"/>
                        <a14:foregroundMark x1="61429" y1="89552" x2="61429" y2="89552"/>
                        <a14:foregroundMark x1="68571" y1="85075" x2="68571" y2="85075"/>
                        <a14:foregroundMark x1="78571" y1="77612" x2="78571" y2="77612"/>
                        <a14:foregroundMark x1="82857" y1="73134" x2="82857" y2="73134"/>
                        <a14:foregroundMark x1="85714" y1="61194" x2="85714" y2="61194"/>
                        <a14:foregroundMark x1="82857" y1="52239" x2="82857" y2="52239"/>
                        <a14:foregroundMark x1="80000" y1="41791" x2="80000" y2="41791"/>
                        <a14:foregroundMark x1="20000" y1="35821" x2="20000" y2="35821"/>
                        <a14:foregroundMark x1="30000" y1="28358" x2="30000" y2="28358"/>
                        <a14:foregroundMark x1="27143" y1="17910" x2="27143" y2="17910"/>
                        <a14:foregroundMark x1="20000" y1="17910" x2="20000" y2="17910"/>
                        <a14:foregroundMark x1="20000" y1="23881" x2="20000" y2="23881"/>
                        <a14:foregroundMark x1="14286" y1="29851" x2="14286" y2="29851"/>
                        <a14:foregroundMark x1="20000" y1="22388" x2="20000" y2="22388"/>
                        <a14:foregroundMark x1="20000" y1="28358" x2="20000" y2="28358"/>
                        <a14:foregroundMark x1="21429" y1="23881" x2="14286" y2="41791"/>
                        <a14:foregroundMark x1="12857" y1="38806" x2="12857" y2="38806"/>
                        <a14:foregroundMark x1="12857" y1="53731" x2="12857" y2="53731"/>
                        <a14:foregroundMark x1="15714" y1="64179" x2="15714" y2="64179"/>
                        <a14:foregroundMark x1="20000" y1="71642" x2="20000" y2="71642"/>
                        <a14:foregroundMark x1="27143" y1="79104" x2="27143" y2="79104"/>
                        <a14:foregroundMark x1="22857" y1="80597" x2="22857" y2="80597"/>
                        <a14:foregroundMark x1="34286" y1="85075" x2="34286" y2="85075"/>
                        <a14:foregroundMark x1="38571" y1="89552" x2="38571" y2="89552"/>
                        <a14:foregroundMark x1="50000" y1="94030" x2="50000" y2="94030"/>
                        <a14:foregroundMark x1="78571" y1="88060" x2="78571" y2="88060"/>
                        <a14:foregroundMark x1="64286" y1="89552" x2="64286" y2="89552"/>
                        <a14:foregroundMark x1="81429" y1="88060" x2="81429" y2="88060"/>
                        <a14:foregroundMark x1="85714" y1="79104" x2="85714" y2="79104"/>
                        <a14:foregroundMark x1="91429" y1="67164" x2="91429" y2="67164"/>
                        <a14:foregroundMark x1="92857" y1="52239" x2="92857" y2="52239"/>
                        <a14:foregroundMark x1="91429" y1="35821" x2="91429" y2="35821"/>
                        <a14:foregroundMark x1="87143" y1="32836" x2="87143" y2="32836"/>
                        <a14:foregroundMark x1="85714" y1="22388" x2="85714" y2="22388"/>
                        <a14:foregroundMark x1="27143" y1="16418" x2="27143" y2="16418"/>
                        <a14:foregroundMark x1="27143" y1="16418" x2="27143" y2="16418"/>
                        <a14:foregroundMark x1="22857" y1="16418" x2="22857" y2="16418"/>
                        <a14:foregroundMark x1="88571" y1="31343" x2="88571" y2="31343"/>
                        <a14:foregroundMark x1="94286" y1="38806" x2="94286" y2="38806"/>
                        <a14:foregroundMark x1="84286" y1="77612" x2="84286" y2="77612"/>
                        <a14:foregroundMark x1="68571" y1="85075" x2="68571" y2="85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271" y="860919"/>
            <a:ext cx="146322" cy="1400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73" y="2343132"/>
            <a:ext cx="2338843" cy="7444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화살표 연결선 7"/>
          <p:cNvCxnSpPr>
            <a:stCxn id="14" idx="7"/>
            <a:endCxn id="20" idx="2"/>
          </p:cNvCxnSpPr>
          <p:nvPr/>
        </p:nvCxnSpPr>
        <p:spPr>
          <a:xfrm flipV="1">
            <a:off x="1090984" y="3087549"/>
            <a:ext cx="298111" cy="613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6290271" y="1854565"/>
            <a:ext cx="894977" cy="2297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선물하기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6050161" y="178905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157" y="2342204"/>
            <a:ext cx="1857724" cy="11587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직선 화살표 연결선 16"/>
          <p:cNvCxnSpPr>
            <a:stCxn id="25" idx="4"/>
          </p:cNvCxnSpPr>
          <p:nvPr/>
        </p:nvCxnSpPr>
        <p:spPr>
          <a:xfrm>
            <a:off x="6194177" y="2037856"/>
            <a:ext cx="877" cy="3043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6527" y="5199265"/>
            <a:ext cx="2274304" cy="10266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158429" y="769083"/>
            <a:ext cx="762124" cy="28630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8798" y="759576"/>
            <a:ext cx="885770" cy="306915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>
            <a:off x="5924120" y="3500920"/>
            <a:ext cx="1" cy="169834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792760" y="1645578"/>
            <a:ext cx="420104" cy="383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459319-269B-ED00-7D5C-AA0E3E8A5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301" y="5487177"/>
            <a:ext cx="1277947" cy="644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752316" y="1645578"/>
            <a:ext cx="455948" cy="392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1D0C53E-FEEF-092B-DD2E-F9416324BF03}"/>
              </a:ext>
            </a:extLst>
          </p:cNvPr>
          <p:cNvSpPr/>
          <p:nvPr/>
        </p:nvSpPr>
        <p:spPr>
          <a:xfrm>
            <a:off x="962285" y="580985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cxnSp>
        <p:nvCxnSpPr>
          <p:cNvPr id="29" name="직선 화살표 연결선 28"/>
          <p:cNvCxnSpPr>
            <a:stCxn id="13" idx="2"/>
          </p:cNvCxnSpPr>
          <p:nvPr/>
        </p:nvCxnSpPr>
        <p:spPr>
          <a:xfrm flipH="1" flipV="1">
            <a:off x="1389095" y="3087549"/>
            <a:ext cx="4853354" cy="701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4"/>
          </p:cNvCxnSpPr>
          <p:nvPr/>
        </p:nvCxnSpPr>
        <p:spPr>
          <a:xfrm>
            <a:off x="989149" y="3913642"/>
            <a:ext cx="324036" cy="1573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46785"/>
      </p:ext>
    </p:extLst>
  </p:cSld>
  <p:clrMapOvr>
    <a:masterClrMapping/>
  </p:clrMapOvr>
  <p:transition spd="med"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146C1-4C8D-0CE3-D8AB-48C186DB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B2D70-7479-88FA-1BEE-F9035A4F65C6}"/>
              </a:ext>
            </a:extLst>
          </p:cNvPr>
          <p:cNvSpPr txBox="1"/>
          <p:nvPr/>
        </p:nvSpPr>
        <p:spPr>
          <a:xfrm>
            <a:off x="2892213" y="3030051"/>
            <a:ext cx="422102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관리자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934218690"/>
      </p:ext>
    </p:extLst>
  </p:cSld>
  <p:clrMapOvr>
    <a:masterClrMapping/>
  </p:clrMapOvr>
  <p:transition spd="med"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2">
            <a:extLst>
              <a:ext uri="{FF2B5EF4-FFF2-40B4-BE49-F238E27FC236}">
                <a16:creationId xmlns:a16="http://schemas.microsoft.com/office/drawing/2014/main" id="{2B2E1E86-F6EB-097E-EB17-C3FE43D4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698500"/>
            <a:ext cx="4857750" cy="59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Box 43">
            <a:extLst>
              <a:ext uri="{FF2B5EF4-FFF2-40B4-BE49-F238E27FC236}">
                <a16:creationId xmlns:a16="http://schemas.microsoft.com/office/drawing/2014/main" id="{0691A9DE-A928-3AB3-8574-17A004AA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3179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218550-9D3F-EECB-5170-C8FAE32962C6}"/>
              </a:ext>
            </a:extLst>
          </p:cNvPr>
          <p:cNvSpPr/>
          <p:nvPr/>
        </p:nvSpPr>
        <p:spPr>
          <a:xfrm>
            <a:off x="1857375" y="5373688"/>
            <a:ext cx="4556125" cy="479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72E188-E393-CA1E-8CA5-0FCE7F73E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78734"/>
              </p:ext>
            </p:extLst>
          </p:nvPr>
        </p:nvGraphicFramePr>
        <p:xfrm>
          <a:off x="7910533" y="935734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 로그인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db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 미리 저장된 아이디와 비밀번호로 로그인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유효성 검사 후 이상이 없을 시 로그인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1CEBA846-01D9-7DD2-E0EE-CC5B45FE447D}"/>
              </a:ext>
            </a:extLst>
          </p:cNvPr>
          <p:cNvSpPr/>
          <p:nvPr/>
        </p:nvSpPr>
        <p:spPr>
          <a:xfrm>
            <a:off x="2011490" y="456742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4081F3-B730-84D0-B889-8E0186D58F29}"/>
              </a:ext>
            </a:extLst>
          </p:cNvPr>
          <p:cNvSpPr/>
          <p:nvPr/>
        </p:nvSpPr>
        <p:spPr>
          <a:xfrm>
            <a:off x="5889625" y="4005064"/>
            <a:ext cx="359519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628669-C452-1A31-8966-255648187D09}"/>
              </a:ext>
            </a:extLst>
          </p:cNvPr>
          <p:cNvSpPr/>
          <p:nvPr/>
        </p:nvSpPr>
        <p:spPr>
          <a:xfrm>
            <a:off x="5889625" y="4005064"/>
            <a:ext cx="359519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936776" y="934699"/>
            <a:ext cx="2456894" cy="85130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80868" y="1844724"/>
            <a:ext cx="2920203" cy="7068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관리자 로그인</a:t>
            </a:r>
          </a:p>
        </p:txBody>
      </p:sp>
    </p:spTree>
  </p:cSld>
  <p:clrMapOvr>
    <a:masterClrMapping/>
  </p:clrMapOvr>
  <p:transition spd="med"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95D-7E8F-507D-41F1-4C9A419CA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4D67200-F402-3BFE-E3F3-95A4463E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1" y="732804"/>
            <a:ext cx="7590426" cy="59469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AE4A9C-CFA2-6D5B-CE02-8112A38B404C}"/>
              </a:ext>
            </a:extLst>
          </p:cNvPr>
          <p:cNvSpPr/>
          <p:nvPr/>
        </p:nvSpPr>
        <p:spPr>
          <a:xfrm>
            <a:off x="1672202" y="1116355"/>
            <a:ext cx="6213164" cy="5554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94" name="TextBox 43">
            <a:extLst>
              <a:ext uri="{FF2B5EF4-FFF2-40B4-BE49-F238E27FC236}">
                <a16:creationId xmlns:a16="http://schemas.microsoft.com/office/drawing/2014/main" id="{6272C536-4527-86A7-2391-65EF09FBF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027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 조회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8AD2C19-7772-DE69-0669-B84BE441F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A705E54-DE51-2FEA-0F5C-562A008B4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865793"/>
              </p:ext>
            </p:extLst>
          </p:nvPr>
        </p:nvGraphicFramePr>
        <p:xfrm>
          <a:off x="7910533" y="935734"/>
          <a:ext cx="1924882" cy="441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37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 전체 결제내역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메뉴 바에 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admin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아이디와 로그아웃 버튼 활성화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상단에 검색 조건 입력 받음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아이디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 캐시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/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 캐시 </a:t>
                      </a:r>
                      <a:r>
                        <a:rPr lang="en-US" altLang="ko-KR" sz="1000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 R / B )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 </a:t>
                      </a:r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정상</a:t>
                      </a:r>
                      <a:r>
                        <a:rPr lang="en-US" altLang="ko-KR" sz="10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/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</a:t>
                      </a:r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 N / C )</a:t>
                      </a: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Paypal, POQ(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신용카드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휴대폰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검색 할 기간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조건에 맞는 결제내역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조회된 내역을 엑셀 파일로 다운로드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가능하도록 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결제내역 상세조회 페이지를 팝업창으로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각 결제 내역에 대해 개별 결제취소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취소 사유를 묻는 창이 나옴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81024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1A3E39E8-8C45-9929-FD23-4BF1B6DB6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090555"/>
              </p:ext>
            </p:extLst>
          </p:nvPr>
        </p:nvGraphicFramePr>
        <p:xfrm>
          <a:off x="1708023" y="3637705"/>
          <a:ext cx="6106564" cy="238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56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574448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611892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678978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571106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571106">
                  <a:extLst>
                    <a:ext uri="{9D8B030D-6E8A-4147-A177-3AD203B41FA5}">
                      <a16:colId xmlns:a16="http://schemas.microsoft.com/office/drawing/2014/main" val="3408239570"/>
                    </a:ext>
                  </a:extLst>
                </a:gridCol>
                <a:gridCol w="753530">
                  <a:extLst>
                    <a:ext uri="{9D8B030D-6E8A-4147-A177-3AD203B41FA5}">
                      <a16:colId xmlns:a16="http://schemas.microsoft.com/office/drawing/2014/main" val="782492288"/>
                    </a:ext>
                  </a:extLst>
                </a:gridCol>
                <a:gridCol w="753530">
                  <a:extLst>
                    <a:ext uri="{9D8B030D-6E8A-4147-A177-3AD203B41FA5}">
                      <a16:colId xmlns:a16="http://schemas.microsoft.com/office/drawing/2014/main" val="3370890142"/>
                    </a:ext>
                  </a:extLst>
                </a:gridCol>
                <a:gridCol w="385740">
                  <a:extLst>
                    <a:ext uri="{9D8B030D-6E8A-4147-A177-3AD203B41FA5}">
                      <a16:colId xmlns:a16="http://schemas.microsoft.com/office/drawing/2014/main" val="255555287"/>
                    </a:ext>
                  </a:extLst>
                </a:gridCol>
                <a:gridCol w="456589">
                  <a:extLst>
                    <a:ext uri="{9D8B030D-6E8A-4147-A177-3AD203B41FA5}">
                      <a16:colId xmlns:a16="http://schemas.microsoft.com/office/drawing/2014/main" val="3167742280"/>
                    </a:ext>
                  </a:extLst>
                </a:gridCol>
                <a:gridCol w="456589">
                  <a:extLst>
                    <a:ext uri="{9D8B030D-6E8A-4147-A177-3AD203B41FA5}">
                      <a16:colId xmlns:a16="http://schemas.microsoft.com/office/drawing/2014/main" val="22151356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결제수단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결제정보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충전코인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결제날짜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취소날짜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캐시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타입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VISA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5000@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jsbyoen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보너스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보너스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1000@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561318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010-1111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-1234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1000@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2025-04-03</a:t>
                      </a:r>
                    </a:p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12:12:10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2025-04-03</a:t>
                      </a:r>
                    </a:p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12:12:10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R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C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신용카드</a:t>
                      </a:r>
                    </a:p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VISA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2000@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09:11:55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09:11:55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R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Master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1000@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08:10:40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08:10:40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R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035860"/>
                  </a:ext>
                </a:extLst>
              </a:tr>
            </a:tbl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EE8A3DB-8389-0134-F18C-BF98CF9ED094}"/>
              </a:ext>
            </a:extLst>
          </p:cNvPr>
          <p:cNvSpPr/>
          <p:nvPr/>
        </p:nvSpPr>
        <p:spPr>
          <a:xfrm>
            <a:off x="6761790" y="3303072"/>
            <a:ext cx="711490" cy="248805"/>
          </a:xfrm>
          <a:prstGeom prst="round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엑셀 다운 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BF5A7A-1D3F-5B3D-1BC6-B6CE570839DD}"/>
              </a:ext>
            </a:extLst>
          </p:cNvPr>
          <p:cNvSpPr/>
          <p:nvPr/>
        </p:nvSpPr>
        <p:spPr>
          <a:xfrm>
            <a:off x="6655180" y="3239969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7A0D0D-17D8-5510-FC88-09AEAE728903}"/>
              </a:ext>
            </a:extLst>
          </p:cNvPr>
          <p:cNvSpPr txBox="1"/>
          <p:nvPr/>
        </p:nvSpPr>
        <p:spPr bwMode="auto">
          <a:xfrm>
            <a:off x="1712640" y="1223963"/>
            <a:ext cx="99738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결제내역 조회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BAF6E96-9467-C3F4-0F89-1530AA7605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C0D3CB1-63B9-0EF9-937E-952A8D28F7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878B61-07CD-4430-9E37-27D76FD9B28F}"/>
              </a:ext>
            </a:extLst>
          </p:cNvPr>
          <p:cNvGraphicFramePr>
            <a:graphicFrameLocks noGrp="1"/>
          </p:cNvGraphicFramePr>
          <p:nvPr/>
        </p:nvGraphicFramePr>
        <p:xfrm>
          <a:off x="1908977" y="1459140"/>
          <a:ext cx="5640756" cy="17134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1956">
                  <a:extLst>
                    <a:ext uri="{9D8B030D-6E8A-4147-A177-3AD203B41FA5}">
                      <a16:colId xmlns:a16="http://schemas.microsoft.com/office/drawing/2014/main" val="3870060482"/>
                    </a:ext>
                  </a:extLst>
                </a:gridCol>
                <a:gridCol w="1848422">
                  <a:extLst>
                    <a:ext uri="{9D8B030D-6E8A-4147-A177-3AD203B41FA5}">
                      <a16:colId xmlns:a16="http://schemas.microsoft.com/office/drawing/2014/main" val="2634351775"/>
                    </a:ext>
                  </a:extLst>
                </a:gridCol>
                <a:gridCol w="943725">
                  <a:extLst>
                    <a:ext uri="{9D8B030D-6E8A-4147-A177-3AD203B41FA5}">
                      <a16:colId xmlns:a16="http://schemas.microsoft.com/office/drawing/2014/main" val="945667804"/>
                    </a:ext>
                  </a:extLst>
                </a:gridCol>
                <a:gridCol w="1876653">
                  <a:extLst>
                    <a:ext uri="{9D8B030D-6E8A-4147-A177-3AD203B41FA5}">
                      <a16:colId xmlns:a16="http://schemas.microsoft.com/office/drawing/2014/main" val="1050724717"/>
                    </a:ext>
                  </a:extLst>
                </a:gridCol>
              </a:tblGrid>
              <a:tr h="4576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캐시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09572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결제수단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2558"/>
                  </a:ext>
                </a:extLst>
              </a:tr>
              <a:tr h="8237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12645"/>
                  </a:ext>
                </a:extLst>
              </a:tr>
            </a:tbl>
          </a:graphicData>
        </a:graphic>
      </p:graphicFrame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8AE2D46-B91A-53AD-B9F3-61D7B2675088}"/>
              </a:ext>
            </a:extLst>
          </p:cNvPr>
          <p:cNvSpPr/>
          <p:nvPr/>
        </p:nvSpPr>
        <p:spPr>
          <a:xfrm>
            <a:off x="2961943" y="1540014"/>
            <a:ext cx="1440160" cy="28803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F8EC300-30B8-486A-6365-72CAAF993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490" y="1581205"/>
            <a:ext cx="1038370" cy="228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825A8-EA1C-4055-E97C-5BB22ED06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943" y="1997110"/>
            <a:ext cx="543001" cy="2572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679E1DB-9588-5AFF-C87D-5F057DB19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1490" y="2007339"/>
            <a:ext cx="1019317" cy="21910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BF85B2B-A27B-62CE-13A4-F2D2DDCDAE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3554" y="2702219"/>
            <a:ext cx="3693781" cy="3583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ADE457A-D3E0-BF95-6C53-DBF7818772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8990" y="2435482"/>
            <a:ext cx="1924319" cy="266737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FDACA92-87DF-35FD-F8E6-8B43DDA50CF5}"/>
              </a:ext>
            </a:extLst>
          </p:cNvPr>
          <p:cNvCxnSpPr>
            <a:stCxn id="50" idx="1"/>
          </p:cNvCxnSpPr>
          <p:nvPr/>
        </p:nvCxnSpPr>
        <p:spPr>
          <a:xfrm flipH="1">
            <a:off x="1606107" y="2568851"/>
            <a:ext cx="1422883" cy="932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사각형: 둥근 모서리 36">
            <a:extLst>
              <a:ext uri="{FF2B5EF4-FFF2-40B4-BE49-F238E27FC236}">
                <a16:creationId xmlns:a16="http://schemas.microsoft.com/office/drawing/2014/main" id="{E1F114CE-F7C2-0C23-CF63-0D0800FD16AA}"/>
              </a:ext>
            </a:extLst>
          </p:cNvPr>
          <p:cNvSpPr/>
          <p:nvPr/>
        </p:nvSpPr>
        <p:spPr>
          <a:xfrm>
            <a:off x="5913735" y="3302757"/>
            <a:ext cx="733056" cy="248805"/>
          </a:xfrm>
          <a:prstGeom prst="roundRect">
            <a:avLst/>
          </a:prstGeom>
          <a:solidFill>
            <a:srgbClr val="87F2F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1FF8229-39BC-CDBB-1F95-DDE25359F6F9}"/>
              </a:ext>
            </a:extLst>
          </p:cNvPr>
          <p:cNvSpPr/>
          <p:nvPr/>
        </p:nvSpPr>
        <p:spPr>
          <a:xfrm>
            <a:off x="5769719" y="323622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CECD13-C091-40CC-A794-28F1EA04B83D}"/>
              </a:ext>
            </a:extLst>
          </p:cNvPr>
          <p:cNvSpPr/>
          <p:nvPr/>
        </p:nvSpPr>
        <p:spPr>
          <a:xfrm>
            <a:off x="5913735" y="2702219"/>
            <a:ext cx="896125" cy="35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9A69B67B-1F99-4ACE-81E2-B1B5911F85E8}"/>
              </a:ext>
            </a:extLst>
          </p:cNvPr>
          <p:cNvSpPr/>
          <p:nvPr/>
        </p:nvSpPr>
        <p:spPr>
          <a:xfrm>
            <a:off x="7365474" y="4045829"/>
            <a:ext cx="469045" cy="193851"/>
          </a:xfrm>
          <a:prstGeom prst="round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결제취소</a:t>
            </a:r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D1ABD829-9CA5-2D85-9F46-A53FCB53ACF9}"/>
              </a:ext>
            </a:extLst>
          </p:cNvPr>
          <p:cNvSpPr/>
          <p:nvPr/>
        </p:nvSpPr>
        <p:spPr>
          <a:xfrm>
            <a:off x="7365474" y="4375868"/>
            <a:ext cx="469045" cy="193851"/>
          </a:xfrm>
          <a:prstGeom prst="round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결제취소</a:t>
            </a:r>
          </a:p>
        </p:txBody>
      </p:sp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DA70F5F7-4285-5EE4-76AC-BB9D3976DEE2}"/>
              </a:ext>
            </a:extLst>
          </p:cNvPr>
          <p:cNvSpPr/>
          <p:nvPr/>
        </p:nvSpPr>
        <p:spPr>
          <a:xfrm>
            <a:off x="7368326" y="4722394"/>
            <a:ext cx="469045" cy="193851"/>
          </a:xfrm>
          <a:prstGeom prst="round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결제취소</a:t>
            </a:r>
          </a:p>
        </p:txBody>
      </p:sp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0321F9F8-F2BA-D800-A1E4-EB5FADCD4507}"/>
              </a:ext>
            </a:extLst>
          </p:cNvPr>
          <p:cNvSpPr/>
          <p:nvPr/>
        </p:nvSpPr>
        <p:spPr>
          <a:xfrm>
            <a:off x="7363975" y="5066076"/>
            <a:ext cx="469045" cy="193851"/>
          </a:xfrm>
          <a:prstGeom prst="round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결제취소</a:t>
            </a:r>
          </a:p>
        </p:txBody>
      </p:sp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EE70E71E-0570-2ECA-5957-8926DF806EFA}"/>
              </a:ext>
            </a:extLst>
          </p:cNvPr>
          <p:cNvSpPr/>
          <p:nvPr/>
        </p:nvSpPr>
        <p:spPr>
          <a:xfrm>
            <a:off x="7365473" y="5400314"/>
            <a:ext cx="469045" cy="193851"/>
          </a:xfrm>
          <a:prstGeom prst="round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결제취소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C7AFA04-A84D-7879-3841-E807CBA97BED}"/>
              </a:ext>
            </a:extLst>
          </p:cNvPr>
          <p:cNvSpPr/>
          <p:nvPr/>
        </p:nvSpPr>
        <p:spPr>
          <a:xfrm>
            <a:off x="7219959" y="3935429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2827A3C-1C57-C490-E390-4C0B6863E8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9376" y="5590511"/>
            <a:ext cx="2458241" cy="11142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C2316E-92E6-0C60-DCB0-612E244A7AF1}"/>
              </a:ext>
            </a:extLst>
          </p:cNvPr>
          <p:cNvCxnSpPr>
            <a:cxnSpLocks/>
          </p:cNvCxnSpPr>
          <p:nvPr/>
        </p:nvCxnSpPr>
        <p:spPr>
          <a:xfrm>
            <a:off x="7363975" y="4178122"/>
            <a:ext cx="0" cy="1412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FCBE4A7-D67E-4EFE-6C17-9466C48AFB97}"/>
              </a:ext>
            </a:extLst>
          </p:cNvPr>
          <p:cNvSpPr/>
          <p:nvPr/>
        </p:nvSpPr>
        <p:spPr>
          <a:xfrm>
            <a:off x="3143550" y="3547454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33FC33B-0AE5-A129-38D5-8DA956879D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590" y="1511595"/>
            <a:ext cx="1415196" cy="266652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18F5359-E8CB-0C00-492B-713BB50E15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093" y="3556748"/>
            <a:ext cx="1367986" cy="1012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6270C0-2B56-8C96-588A-374D334B0705}"/>
              </a:ext>
            </a:extLst>
          </p:cNvPr>
          <p:cNvSpPr txBox="1"/>
          <p:nvPr/>
        </p:nvSpPr>
        <p:spPr bwMode="auto">
          <a:xfrm>
            <a:off x="4154056" y="6111041"/>
            <a:ext cx="8771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 [2] [3]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878448"/>
      </p:ext>
    </p:extLst>
  </p:cSld>
  <p:clrMapOvr>
    <a:masterClrMapping/>
  </p:clrMapOvr>
  <p:transition spd="med"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A80EF-FCE3-8141-EE29-ADF186DE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1700ACB-E7C9-53C8-5B94-56E032B8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5907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실 캐시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8C0F761-81FA-7672-A911-D174C757A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142412"/>
              </p:ext>
            </p:extLst>
          </p:nvPr>
        </p:nvGraphicFramePr>
        <p:xfrm>
          <a:off x="7910533" y="935735"/>
          <a:ext cx="1924882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실 캐시의 상세정보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결제번호는 실 캐시와 보너스 캐시를 묶는 번호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회수처리가 되었거나 회수불가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글자로 표시하고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 클릭가능 상태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회수금액과 회수사유를 묻는 영역이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같은 결제번호의 남은 보너스 캐시와 실 캐시가 충전금액과 같을 경우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같지 않을 경우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취소불가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791AC1-BBAF-DEA4-03F6-144F6C057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80070"/>
              </p:ext>
            </p:extLst>
          </p:nvPr>
        </p:nvGraphicFramePr>
        <p:xfrm>
          <a:off x="776536" y="980728"/>
          <a:ext cx="6604000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202504040000001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202504040000001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38988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jsbyeon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캐시타입</a:t>
                      </a:r>
                      <a:endParaRPr lang="en-US" altLang="ko-KR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RealCash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5000\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충전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5000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남은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4000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Paypal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Paypal payment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???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202504040000001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2025-04-04 17:02:25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취소일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아이피 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192.168.25.85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612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86854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취소불가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8050FE-3C19-880D-03F2-FAA9B0E2F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41193"/>
              </p:ext>
            </p:extLst>
          </p:nvPr>
        </p:nvGraphicFramePr>
        <p:xfrm>
          <a:off x="784958" y="5433784"/>
          <a:ext cx="6604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3826">
                  <a:extLst>
                    <a:ext uri="{9D8B030D-6E8A-4147-A177-3AD203B41FA5}">
                      <a16:colId xmlns:a16="http://schemas.microsoft.com/office/drawing/2014/main" val="105563117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12743799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69004275"/>
                    </a:ext>
                  </a:extLst>
                </a:gridCol>
                <a:gridCol w="995798">
                  <a:extLst>
                    <a:ext uri="{9D8B030D-6E8A-4147-A177-3AD203B41FA5}">
                      <a16:colId xmlns:a16="http://schemas.microsoft.com/office/drawing/2014/main" val="2168857979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976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13:01:25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858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09:05:40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7571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85AEE7-2660-566D-4B58-F605EEF5DC99}"/>
              </a:ext>
            </a:extLst>
          </p:cNvPr>
          <p:cNvSpPr txBox="1"/>
          <p:nvPr/>
        </p:nvSpPr>
        <p:spPr bwMode="auto">
          <a:xfrm>
            <a:off x="728402" y="5187563"/>
            <a:ext cx="14045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dirty="0">
                <a:latin typeface="굴림" charset="-127"/>
                <a:ea typeface="굴림" charset="-127"/>
              </a:rPr>
              <a:t>* </a:t>
            </a:r>
            <a:r>
              <a:rPr lang="ko-KR" altLang="en-US" sz="1000" dirty="0">
                <a:latin typeface="굴림" charset="-127"/>
                <a:ea typeface="굴림" charset="-127"/>
              </a:rPr>
              <a:t>해당 캐시 구매내역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BF144A-5FD6-81C6-8814-ED8C5C7B1062}"/>
              </a:ext>
            </a:extLst>
          </p:cNvPr>
          <p:cNvSpPr/>
          <p:nvPr/>
        </p:nvSpPr>
        <p:spPr>
          <a:xfrm>
            <a:off x="3474890" y="6268977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B1DEF9-E14D-A387-D2E2-B92B5D47F3C5}"/>
              </a:ext>
            </a:extLst>
          </p:cNvPr>
          <p:cNvSpPr/>
          <p:nvPr/>
        </p:nvSpPr>
        <p:spPr>
          <a:xfrm>
            <a:off x="3083630" y="455416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9B58C48-29E1-F7DA-FF31-4E125C359561}"/>
              </a:ext>
            </a:extLst>
          </p:cNvPr>
          <p:cNvSpPr/>
          <p:nvPr/>
        </p:nvSpPr>
        <p:spPr>
          <a:xfrm>
            <a:off x="3083630" y="484736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85440CD-B321-2325-3EF8-5B5A89894185}"/>
              </a:ext>
            </a:extLst>
          </p:cNvPr>
          <p:cNvSpPr/>
          <p:nvPr/>
        </p:nvSpPr>
        <p:spPr>
          <a:xfrm>
            <a:off x="3330874" y="620829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CAD48-3471-C1AC-C614-206DDE5F5C0B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17C92-38AB-1483-9B25-B74120A20559}"/>
              </a:ext>
            </a:extLst>
          </p:cNvPr>
          <p:cNvSpPr txBox="1"/>
          <p:nvPr/>
        </p:nvSpPr>
        <p:spPr bwMode="auto">
          <a:xfrm>
            <a:off x="-1481614" y="1700808"/>
            <a:ext cx="23246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질문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실 캐시와 보너스 캐시를 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묶는 결제번호</a:t>
            </a:r>
            <a:r>
              <a:rPr lang="en-US" altLang="ko-KR" sz="1000" dirty="0">
                <a:latin typeface="굴림" charset="-127"/>
                <a:ea typeface="굴림" charset="-127"/>
              </a:rPr>
              <a:t>(?)</a:t>
            </a:r>
            <a:r>
              <a:rPr lang="ko-KR" altLang="en-US" sz="1000" dirty="0">
                <a:latin typeface="굴림" charset="-127"/>
                <a:ea typeface="굴림" charset="-127"/>
              </a:rPr>
              <a:t>를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테이블을 따로 만들어서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관리하는지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회수는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실 캐시와 보너스 캐시를 별개로 보고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각각 최대 남은 금액만큼 회수가능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결제취소는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돈이 사용되지 않았을 때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en-US" altLang="ko-KR" sz="1000" dirty="0">
                <a:latin typeface="굴림" charset="-127"/>
                <a:ea typeface="굴림" charset="-127"/>
              </a:rPr>
              <a:t>ex) </a:t>
            </a:r>
            <a:r>
              <a:rPr lang="ko-KR" altLang="en-US" sz="1000" dirty="0">
                <a:latin typeface="굴림" charset="-127"/>
                <a:ea typeface="굴림" charset="-127"/>
              </a:rPr>
              <a:t>충전된 총 코인과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실 캐시 남은 금액</a:t>
            </a:r>
            <a:r>
              <a:rPr lang="en-US" altLang="ko-KR" sz="1000" dirty="0">
                <a:latin typeface="굴림" charset="-127"/>
                <a:ea typeface="굴림" charset="-127"/>
              </a:rPr>
              <a:t>+</a:t>
            </a:r>
            <a:r>
              <a:rPr lang="ko-KR" altLang="en-US" sz="1000" dirty="0">
                <a:latin typeface="굴림" charset="-127"/>
                <a:ea typeface="굴림" charset="-127"/>
              </a:rPr>
              <a:t>보너스 남은 금액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을 비교해서 같으면 취소가능으로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두는 게 맞는지</a:t>
            </a:r>
            <a:endParaRPr lang="en-US" altLang="ko-KR" sz="1000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542585"/>
      </p:ext>
    </p:extLst>
  </p:cSld>
  <p:clrMapOvr>
    <a:masterClrMapping/>
  </p:clrMapOvr>
  <p:transition spd="med"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E5-E02A-B9C7-96A9-2647A3673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823EA76C-9682-6181-B4CB-C08E33BE0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8472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보너스 캐시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EACDA5E-D6BA-5192-A6B5-8C885015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989069"/>
              </p:ext>
            </p:extLst>
          </p:nvPr>
        </p:nvGraphicFramePr>
        <p:xfrm>
          <a:off x="7910533" y="935735"/>
          <a:ext cx="1924882" cy="30900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 캐시의 상세정보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결제번호는 실 캐시와 보너스 캐시를 묶는 번호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회수처리가 되었거나 회수불가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글자로 표시하고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 클릭가능 상태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회수금액과 회수사유를 묻는 영역이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보너스 캐시에서는 결제취소를 할 수 없다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9155C47-B57A-598F-A6B4-B5ABF0F09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00036"/>
              </p:ext>
            </p:extLst>
          </p:nvPr>
        </p:nvGraphicFramePr>
        <p:xfrm>
          <a:off x="776536" y="980728"/>
          <a:ext cx="6604000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202504040000002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202504040000001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38988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jsbyeon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캐시타입</a:t>
                      </a:r>
                      <a:endParaRPr lang="en-US" altLang="ko-KR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BonusCash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0\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충전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1000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남은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보너스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보너스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2025-04-04 17:02:25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취소일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아이피 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192.168.25.85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6127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868540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회수불가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13201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취소불가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3760852-4B2D-A27F-EAE4-9BD817BD2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49456"/>
              </p:ext>
            </p:extLst>
          </p:nvPr>
        </p:nvGraphicFramePr>
        <p:xfrm>
          <a:off x="784958" y="5433784"/>
          <a:ext cx="6604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3826">
                  <a:extLst>
                    <a:ext uri="{9D8B030D-6E8A-4147-A177-3AD203B41FA5}">
                      <a16:colId xmlns:a16="http://schemas.microsoft.com/office/drawing/2014/main" val="105563117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12743799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69004275"/>
                    </a:ext>
                  </a:extLst>
                </a:gridCol>
                <a:gridCol w="995798">
                  <a:extLst>
                    <a:ext uri="{9D8B030D-6E8A-4147-A177-3AD203B41FA5}">
                      <a16:colId xmlns:a16="http://schemas.microsoft.com/office/drawing/2014/main" val="2168857979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976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13:01:25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패왕지로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858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2025-04-05 09:05:40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패왕지로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7571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9ED54-D01D-FD30-3E1C-D2712837FED1}"/>
              </a:ext>
            </a:extLst>
          </p:cNvPr>
          <p:cNvSpPr txBox="1"/>
          <p:nvPr/>
        </p:nvSpPr>
        <p:spPr bwMode="auto">
          <a:xfrm>
            <a:off x="728402" y="5187563"/>
            <a:ext cx="14045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dirty="0">
                <a:latin typeface="굴림" charset="-127"/>
                <a:ea typeface="굴림" charset="-127"/>
              </a:rPr>
              <a:t>* </a:t>
            </a:r>
            <a:r>
              <a:rPr lang="ko-KR" altLang="en-US" sz="1000" dirty="0">
                <a:latin typeface="굴림" charset="-127"/>
                <a:ea typeface="굴림" charset="-127"/>
              </a:rPr>
              <a:t>해당 캐시 구매내역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0CA706-0C16-4366-6393-E0BC63655FD8}"/>
              </a:ext>
            </a:extLst>
          </p:cNvPr>
          <p:cNvSpPr/>
          <p:nvPr/>
        </p:nvSpPr>
        <p:spPr>
          <a:xfrm>
            <a:off x="3474890" y="6268977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1A44FD7-C699-0D8E-7299-5C94D945CCF2}"/>
              </a:ext>
            </a:extLst>
          </p:cNvPr>
          <p:cNvSpPr/>
          <p:nvPr/>
        </p:nvSpPr>
        <p:spPr>
          <a:xfrm>
            <a:off x="3083630" y="455416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8A3086D-736B-45E2-663F-042715BE5C02}"/>
              </a:ext>
            </a:extLst>
          </p:cNvPr>
          <p:cNvSpPr/>
          <p:nvPr/>
        </p:nvSpPr>
        <p:spPr>
          <a:xfrm>
            <a:off x="3083630" y="484736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5870B9-99F7-5928-73C1-97587CBA3D43}"/>
              </a:ext>
            </a:extLst>
          </p:cNvPr>
          <p:cNvSpPr/>
          <p:nvPr/>
        </p:nvSpPr>
        <p:spPr>
          <a:xfrm>
            <a:off x="3330874" y="620829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9CD87-0969-1602-6DA0-E9D0A55ECE2D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</p:spTree>
    <p:extLst>
      <p:ext uri="{BB962C8B-B14F-4D97-AF65-F5344CB8AC3E}">
        <p14:creationId xmlns:p14="http://schemas.microsoft.com/office/powerpoint/2010/main" val="2871936829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00473" y="692697"/>
            <a:ext cx="273630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뉴 구조도</a:t>
            </a:r>
            <a:endParaRPr kumimoji="1" lang="ko-KR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4088904" y="1339028"/>
            <a:ext cx="1800200" cy="720080"/>
          </a:xfrm>
          <a:prstGeom prst="roundRect">
            <a:avLst/>
          </a:prstGeom>
          <a:solidFill>
            <a:srgbClr val="35DBD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</a:p>
        </p:txBody>
      </p:sp>
      <p:cxnSp>
        <p:nvCxnSpPr>
          <p:cNvPr id="9" name="직선 연결선 8"/>
          <p:cNvCxnSpPr>
            <a:stCxn id="3" idx="2"/>
          </p:cNvCxnSpPr>
          <p:nvPr/>
        </p:nvCxnSpPr>
        <p:spPr bwMode="auto">
          <a:xfrm>
            <a:off x="4989004" y="2059108"/>
            <a:ext cx="0" cy="577804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auto">
          <a:xfrm flipH="1">
            <a:off x="848544" y="2636912"/>
            <a:ext cx="8136904" cy="0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 bwMode="auto">
          <a:xfrm>
            <a:off x="84854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7" name="직선 화살표 연결선 26"/>
          <p:cNvCxnSpPr/>
          <p:nvPr/>
        </p:nvCxnSpPr>
        <p:spPr bwMode="auto">
          <a:xfrm>
            <a:off x="1962083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8" name="직선 화살표 연결선 27"/>
          <p:cNvCxnSpPr/>
          <p:nvPr/>
        </p:nvCxnSpPr>
        <p:spPr bwMode="auto">
          <a:xfrm>
            <a:off x="3314428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9" name="직선 화살표 연결선 28"/>
          <p:cNvCxnSpPr/>
          <p:nvPr/>
        </p:nvCxnSpPr>
        <p:spPr bwMode="auto">
          <a:xfrm>
            <a:off x="4687493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직선 화살표 연결선 29"/>
          <p:cNvCxnSpPr/>
          <p:nvPr/>
        </p:nvCxnSpPr>
        <p:spPr bwMode="auto">
          <a:xfrm>
            <a:off x="591163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>
            <a:off x="726621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화살표 연결선 32"/>
          <p:cNvCxnSpPr/>
          <p:nvPr/>
        </p:nvCxnSpPr>
        <p:spPr bwMode="auto">
          <a:xfrm>
            <a:off x="8985448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4" name="모서리가 둥근 직사각형 33"/>
          <p:cNvSpPr/>
          <p:nvPr/>
        </p:nvSpPr>
        <p:spPr bwMode="auto">
          <a:xfrm>
            <a:off x="146171" y="3428999"/>
            <a:ext cx="128264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1476515" y="3429000"/>
            <a:ext cx="98962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504728" y="3429000"/>
            <a:ext cx="1606701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아이디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비밀번호 찾기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4232920" y="3428999"/>
            <a:ext cx="886622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내정보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5385048" y="3428999"/>
            <a:ext cx="1174654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>
                <a:latin typeface="굴림" panose="020B0600000101010101" pitchFamily="50" charset="-127"/>
                <a:ea typeface="굴림" panose="020B0600000101010101" pitchFamily="50" charset="-127"/>
              </a:rPr>
              <a:t>충전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구매 내역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6847645" y="3428999"/>
            <a:ext cx="778609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>
                <a:latin typeface="굴림" panose="020B0600000101010101" pitchFamily="50" charset="-127"/>
                <a:ea typeface="굴림" panose="020B0600000101010101" pitchFamily="50" charset="-127"/>
              </a:rPr>
              <a:t>충전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8402067" y="3428999"/>
            <a:ext cx="1166761" cy="360040"/>
          </a:xfrm>
          <a:prstGeom prst="roundRect">
            <a:avLst/>
          </a:prstGeom>
          <a:solidFill>
            <a:srgbClr val="D1FFF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웹 </a:t>
            </a:r>
            <a:r>
              <a:rPr lang="ko-KR" altLang="en-US" sz="1100" b="1">
                <a:latin typeface="굴림" panose="020B0600000101010101" pitchFamily="50" charset="-127"/>
                <a:ea typeface="굴림" panose="020B0600000101010101" pitchFamily="50" charset="-127"/>
              </a:rPr>
              <a:t>소설 목록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 bwMode="auto">
          <a:xfrm>
            <a:off x="2887293" y="3789036"/>
            <a:ext cx="0" cy="90010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" name="모서리가 둥근 직사각형 21"/>
          <p:cNvSpPr/>
          <p:nvPr/>
        </p:nvSpPr>
        <p:spPr bwMode="auto">
          <a:xfrm>
            <a:off x="3047567" y="393479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아이디 찾기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3047567" y="450912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비밀번호 찾기</a:t>
            </a:r>
          </a:p>
        </p:txBody>
      </p:sp>
      <p:cxnSp>
        <p:nvCxnSpPr>
          <p:cNvPr id="8" name="직선 연결선 7"/>
          <p:cNvCxnSpPr>
            <a:endCxn id="22" idx="1"/>
          </p:cNvCxnSpPr>
          <p:nvPr/>
        </p:nvCxnSpPr>
        <p:spPr bwMode="auto">
          <a:xfrm>
            <a:off x="2887293" y="411481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endCxn id="25" idx="1"/>
          </p:cNvCxnSpPr>
          <p:nvPr/>
        </p:nvCxnSpPr>
        <p:spPr bwMode="auto">
          <a:xfrm>
            <a:off x="2887293" y="468914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 bwMode="auto">
          <a:xfrm>
            <a:off x="4435465" y="3789036"/>
            <a:ext cx="0" cy="5760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6" name="직선 연결선 25"/>
          <p:cNvCxnSpPr/>
          <p:nvPr/>
        </p:nvCxnSpPr>
        <p:spPr bwMode="auto">
          <a:xfrm>
            <a:off x="4435465" y="4365104"/>
            <a:ext cx="10801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직선 화살표 연결선 35"/>
          <p:cNvCxnSpPr/>
          <p:nvPr/>
        </p:nvCxnSpPr>
        <p:spPr bwMode="auto">
          <a:xfrm>
            <a:off x="5651249" y="3786216"/>
            <a:ext cx="0" cy="90010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모서리가 둥근 직사각형 36"/>
          <p:cNvSpPr/>
          <p:nvPr/>
        </p:nvSpPr>
        <p:spPr bwMode="auto">
          <a:xfrm>
            <a:off x="5811523" y="393197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충전 내역 조회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5811523" y="450630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구매 내역 조회</a:t>
            </a:r>
          </a:p>
        </p:txBody>
      </p:sp>
      <p:cxnSp>
        <p:nvCxnSpPr>
          <p:cNvPr id="39" name="직선 연결선 38"/>
          <p:cNvCxnSpPr>
            <a:endCxn id="37" idx="1"/>
          </p:cNvCxnSpPr>
          <p:nvPr/>
        </p:nvCxnSpPr>
        <p:spPr bwMode="auto">
          <a:xfrm>
            <a:off x="5651249" y="411199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38" idx="1"/>
          </p:cNvCxnSpPr>
          <p:nvPr/>
        </p:nvCxnSpPr>
        <p:spPr bwMode="auto">
          <a:xfrm>
            <a:off x="5651249" y="468632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 bwMode="auto">
          <a:xfrm>
            <a:off x="4534994" y="4185084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내정보 수정</a:t>
            </a:r>
          </a:p>
        </p:txBody>
      </p:sp>
      <p:cxnSp>
        <p:nvCxnSpPr>
          <p:cNvPr id="42" name="직선 화살표 연결선 41"/>
          <p:cNvCxnSpPr/>
          <p:nvPr/>
        </p:nvCxnSpPr>
        <p:spPr bwMode="auto">
          <a:xfrm>
            <a:off x="7088499" y="3792046"/>
            <a:ext cx="0" cy="1440164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3" name="모서리가 둥근 직사각형 42"/>
          <p:cNvSpPr/>
          <p:nvPr/>
        </p:nvSpPr>
        <p:spPr bwMode="auto">
          <a:xfrm>
            <a:off x="7248773" y="3937807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Paypal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7248773" y="451213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POQ(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신용카드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5" name="직선 연결선 44"/>
          <p:cNvCxnSpPr>
            <a:endCxn id="43" idx="1"/>
          </p:cNvCxnSpPr>
          <p:nvPr/>
        </p:nvCxnSpPr>
        <p:spPr bwMode="auto">
          <a:xfrm>
            <a:off x="7088499" y="411782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endCxn id="44" idx="1"/>
          </p:cNvCxnSpPr>
          <p:nvPr/>
        </p:nvCxnSpPr>
        <p:spPr bwMode="auto">
          <a:xfrm>
            <a:off x="7088499" y="4692150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 bwMode="auto">
          <a:xfrm>
            <a:off x="7236949" y="5052190"/>
            <a:ext cx="1160611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POQ(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휴대폰</a:t>
            </a: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9" name="직선 연결선 48"/>
          <p:cNvCxnSpPr>
            <a:endCxn id="47" idx="1"/>
          </p:cNvCxnSpPr>
          <p:nvPr/>
        </p:nvCxnSpPr>
        <p:spPr bwMode="auto">
          <a:xfrm>
            <a:off x="7088499" y="5232210"/>
            <a:ext cx="148450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 bwMode="auto">
          <a:xfrm>
            <a:off x="8491640" y="4041066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회차 목록</a:t>
            </a:r>
          </a:p>
        </p:txBody>
      </p:sp>
      <p:cxnSp>
        <p:nvCxnSpPr>
          <p:cNvPr id="55" name="직선 연결선 54"/>
          <p:cNvCxnSpPr>
            <a:stCxn id="20" idx="2"/>
            <a:endCxn id="53" idx="0"/>
          </p:cNvCxnSpPr>
          <p:nvPr/>
        </p:nvCxnSpPr>
        <p:spPr bwMode="auto">
          <a:xfrm flipH="1">
            <a:off x="8985447" y="3789039"/>
            <a:ext cx="1" cy="2520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6" name="모서리가 둥근 직사각형 55"/>
          <p:cNvSpPr/>
          <p:nvPr/>
        </p:nvSpPr>
        <p:spPr bwMode="auto">
          <a:xfrm>
            <a:off x="8491640" y="4653206"/>
            <a:ext cx="987613" cy="360040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회차 본문</a:t>
            </a:r>
          </a:p>
        </p:txBody>
      </p:sp>
      <p:cxnSp>
        <p:nvCxnSpPr>
          <p:cNvPr id="57" name="직선 연결선 56"/>
          <p:cNvCxnSpPr>
            <a:endCxn id="56" idx="0"/>
          </p:cNvCxnSpPr>
          <p:nvPr/>
        </p:nvCxnSpPr>
        <p:spPr bwMode="auto">
          <a:xfrm flipH="1">
            <a:off x="8985447" y="4401179"/>
            <a:ext cx="1" cy="2520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053725926"/>
      </p:ext>
    </p:extLst>
  </p:cSld>
  <p:clrMapOvr>
    <a:masterClrMapping/>
  </p:clrMapOvr>
  <p:transition spd="med"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207A0-76A2-C8E9-F868-0DE24C76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E07F45C5-FC7A-9A88-16E2-ABB33E3F3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3326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회수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41397BC-8B69-FF8E-CFA0-8FD2E8396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460070"/>
              </p:ext>
            </p:extLst>
          </p:nvPr>
        </p:nvGraphicFramePr>
        <p:xfrm>
          <a:off x="7910533" y="935735"/>
          <a:ext cx="1924882" cy="432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캐시의 상세정보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 가능을 클릭 했을 때 아래에 회수 금액과 회수 사유를 받을 수 있는  새로운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폼이 열림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회수처리가 되었거나 회수불가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라는 글자로 표시하고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 클릭가능 상태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회수금액과 회수사유를 묻는 영역이 나오게 한다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회수금액과 회수사유를 입력 후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정말 회수 하시겠습니까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한번 더 알리고 확인을 누를 시 </a:t>
                      </a:r>
                      <a:r>
                        <a:rPr lang="en-US" altLang="ko-KR" sz="1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db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에서 회수 처리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회수금액은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남은금액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내에서 처리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회수가 완료될 경우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작업에 성공하였습니다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출력 후 팝업을 닫는다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777715-4969-8FB0-E4B3-C9B9DAF19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938779"/>
              </p:ext>
            </p:extLst>
          </p:nvPr>
        </p:nvGraphicFramePr>
        <p:xfrm>
          <a:off x="776536" y="980728"/>
          <a:ext cx="6604000" cy="494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202504040000001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202504040000001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43736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jsbyeon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캐시타입</a:t>
                      </a:r>
                      <a:endParaRPr lang="en-US" altLang="ko-KR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RealCash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5000\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충전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5000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남은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4000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Paypal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Paypal payment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???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202504040000001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2025-04-04 17:02:25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취소일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아이피 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192.168.25.85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35612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77806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  <a:tr h="89528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657028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DE9D7D6-4DE0-A8D2-4DD5-E5AD25B77ECB}"/>
              </a:ext>
            </a:extLst>
          </p:cNvPr>
          <p:cNvSpPr/>
          <p:nvPr/>
        </p:nvSpPr>
        <p:spPr>
          <a:xfrm>
            <a:off x="3474890" y="6268977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27CC4B-829E-EEFC-9E1F-3CEFA8A94489}"/>
              </a:ext>
            </a:extLst>
          </p:cNvPr>
          <p:cNvSpPr/>
          <p:nvPr/>
        </p:nvSpPr>
        <p:spPr>
          <a:xfrm>
            <a:off x="3114850" y="456143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8E007E-5749-CCD8-F4DF-7838E2B0B21D}"/>
              </a:ext>
            </a:extLst>
          </p:cNvPr>
          <p:cNvSpPr/>
          <p:nvPr/>
        </p:nvSpPr>
        <p:spPr>
          <a:xfrm>
            <a:off x="3330874" y="620829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6F55E-BE6C-240A-CAA7-2C05EDA382B1}"/>
              </a:ext>
            </a:extLst>
          </p:cNvPr>
          <p:cNvSpPr txBox="1"/>
          <p:nvPr/>
        </p:nvSpPr>
        <p:spPr bwMode="auto">
          <a:xfrm>
            <a:off x="1979627" y="5208331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회수 금액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CAD54-62A6-759C-0C0C-15374C78D535}"/>
              </a:ext>
            </a:extLst>
          </p:cNvPr>
          <p:cNvSpPr txBox="1"/>
          <p:nvPr/>
        </p:nvSpPr>
        <p:spPr bwMode="auto">
          <a:xfrm>
            <a:off x="1979627" y="5481264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회수 사유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16C2C3-03F9-58CA-50B6-F596669C79F4}"/>
              </a:ext>
            </a:extLst>
          </p:cNvPr>
          <p:cNvSpPr/>
          <p:nvPr/>
        </p:nvSpPr>
        <p:spPr>
          <a:xfrm>
            <a:off x="2877781" y="5539108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E86A98-C3BC-5E61-B5AA-B5E3479512D3}"/>
              </a:ext>
            </a:extLst>
          </p:cNvPr>
          <p:cNvSpPr/>
          <p:nvPr/>
        </p:nvSpPr>
        <p:spPr>
          <a:xfrm>
            <a:off x="6338807" y="5520074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122EACA-32A9-13FD-FB3D-ECF3D2446994}"/>
              </a:ext>
            </a:extLst>
          </p:cNvPr>
          <p:cNvSpPr/>
          <p:nvPr/>
        </p:nvSpPr>
        <p:spPr>
          <a:xfrm>
            <a:off x="6194791" y="539567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16B73A-37CE-0F01-9DC0-81B73CEF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35" y="5834270"/>
            <a:ext cx="2414215" cy="75546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908B7C0-4D59-2B09-7DFD-C206B897C583}"/>
              </a:ext>
            </a:extLst>
          </p:cNvPr>
          <p:cNvCxnSpPr/>
          <p:nvPr/>
        </p:nvCxnSpPr>
        <p:spPr>
          <a:xfrm>
            <a:off x="6338807" y="5674819"/>
            <a:ext cx="0" cy="18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61EB1C-BA6A-7DE8-B8A5-5A6707A2BE89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CAD7EA-03C7-1FA6-9693-47B0BEBAF2FD}"/>
              </a:ext>
            </a:extLst>
          </p:cNvPr>
          <p:cNvSpPr/>
          <p:nvPr/>
        </p:nvSpPr>
        <p:spPr>
          <a:xfrm>
            <a:off x="2877285" y="5243137"/>
            <a:ext cx="830534" cy="2114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02563"/>
      </p:ext>
    </p:extLst>
  </p:cSld>
  <p:clrMapOvr>
    <a:masterClrMapping/>
  </p:clrMapOvr>
  <p:transition spd="med"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44526-6CC8-AD68-383E-A3657158B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17436CA9-B396-0A39-7F34-F9D74E950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3326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전체결제내역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취소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FAA0D57-FFB7-14E0-A969-9E68C3E68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71390"/>
              </p:ext>
            </p:extLst>
          </p:nvPr>
        </p:nvGraphicFramePr>
        <p:xfrm>
          <a:off x="7910533" y="935735"/>
          <a:ext cx="1924882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캐시의 상세정보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 가능을 눌렀을 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때 아래 캐시 취소 사유를 입력 받는 새로운 폼이 열림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690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같은 결제번호의 해당하는 보너스금액이 있는지 확인하고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사용금액이 있는지 확인 후 취소가능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5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 취소 사유를 입력 받고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한번 더 묻고 해당 결제 건을 취소처리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DC113A-1A08-02EF-FC10-DE7E795D8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10870"/>
              </p:ext>
            </p:extLst>
          </p:nvPr>
        </p:nvGraphicFramePr>
        <p:xfrm>
          <a:off x="776536" y="980728"/>
          <a:ext cx="6604000" cy="494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캐시번호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202504040000001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202504040000001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73150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사용자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127095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jsbyeon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6380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변준수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캐시타입</a:t>
                      </a:r>
                      <a:endParaRPr lang="en-US" altLang="ko-KR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RealCash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5000\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충전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5000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남은 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5000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수단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Paypal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결제수단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Paypal payment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트랜잭션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???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8221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202504040000001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453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2025-04-04 17:02:25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8818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취소일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75529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아이피 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192.168.25.85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결제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98097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accent2"/>
                          </a:solidFill>
                        </a:rPr>
                        <a:t>회수가능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23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006580"/>
                  </a:ext>
                </a:extLst>
              </a:tr>
              <a:tr h="89528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657028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9ADF97-FE62-AD4A-0185-8C484EFE04E0}"/>
              </a:ext>
            </a:extLst>
          </p:cNvPr>
          <p:cNvSpPr/>
          <p:nvPr/>
        </p:nvSpPr>
        <p:spPr>
          <a:xfrm>
            <a:off x="3474890" y="6268977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CF6A36C-226C-31E9-C34E-44C1EB790B93}"/>
              </a:ext>
            </a:extLst>
          </p:cNvPr>
          <p:cNvSpPr/>
          <p:nvPr/>
        </p:nvSpPr>
        <p:spPr>
          <a:xfrm>
            <a:off x="3110815" y="4828051"/>
            <a:ext cx="316749" cy="188377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BCE864-DABD-C16F-3442-29DD01ECB5C8}"/>
              </a:ext>
            </a:extLst>
          </p:cNvPr>
          <p:cNvSpPr/>
          <p:nvPr/>
        </p:nvSpPr>
        <p:spPr>
          <a:xfrm>
            <a:off x="3330874" y="6208297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8CFFF-1CB9-1E20-E5F1-B690C746B6BF}"/>
              </a:ext>
            </a:extLst>
          </p:cNvPr>
          <p:cNvSpPr txBox="1"/>
          <p:nvPr/>
        </p:nvSpPr>
        <p:spPr bwMode="auto">
          <a:xfrm>
            <a:off x="1784648" y="5301208"/>
            <a:ext cx="10278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취소 사유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E9D7BB-E9CF-2E6F-37DB-010ED1C7CA48}"/>
              </a:ext>
            </a:extLst>
          </p:cNvPr>
          <p:cNvSpPr/>
          <p:nvPr/>
        </p:nvSpPr>
        <p:spPr>
          <a:xfrm>
            <a:off x="3018414" y="5341047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F9CFCD6-62B1-193B-C656-76237339D09B}"/>
              </a:ext>
            </a:extLst>
          </p:cNvPr>
          <p:cNvSpPr/>
          <p:nvPr/>
        </p:nvSpPr>
        <p:spPr>
          <a:xfrm>
            <a:off x="6441652" y="5386627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D407690-4332-0C21-75D2-A264E7BD05DA}"/>
              </a:ext>
            </a:extLst>
          </p:cNvPr>
          <p:cNvSpPr/>
          <p:nvPr/>
        </p:nvSpPr>
        <p:spPr>
          <a:xfrm>
            <a:off x="6297636" y="526222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90F90-957C-770E-4FE6-FD9623F0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865" y="5729074"/>
            <a:ext cx="2834925" cy="906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4BA6CE-9980-8EF0-55B5-30EAE28277E2}"/>
              </a:ext>
            </a:extLst>
          </p:cNvPr>
          <p:cNvSpPr txBox="1"/>
          <p:nvPr/>
        </p:nvSpPr>
        <p:spPr bwMode="auto">
          <a:xfrm>
            <a:off x="784958" y="692696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캐시 정보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08B7C0-4D59-2B09-7DFD-C206B897C583}"/>
              </a:ext>
            </a:extLst>
          </p:cNvPr>
          <p:cNvCxnSpPr/>
          <p:nvPr/>
        </p:nvCxnSpPr>
        <p:spPr>
          <a:xfrm>
            <a:off x="6440559" y="5511854"/>
            <a:ext cx="0" cy="18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766594"/>
      </p:ext>
    </p:extLst>
  </p:cSld>
  <p:clrMapOvr>
    <a:masterClrMapping/>
  </p:clrMapOvr>
  <p:transition spd="med"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8BEE9-3A86-FA31-D4F5-77D3F1E1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53B5763-E016-D44F-F4D9-E7EDB939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7" y="711541"/>
            <a:ext cx="7645632" cy="5978812"/>
          </a:xfrm>
          <a:prstGeom prst="rect">
            <a:avLst/>
          </a:prstGeom>
        </p:spPr>
      </p:pic>
      <p:sp>
        <p:nvSpPr>
          <p:cNvPr id="12294" name="TextBox 43">
            <a:extLst>
              <a:ext uri="{FF2B5EF4-FFF2-40B4-BE49-F238E27FC236}">
                <a16:creationId xmlns:a16="http://schemas.microsoft.com/office/drawing/2014/main" id="{EC118F1F-29AA-64C2-FC30-52FBA2026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결제통계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A0299-7498-79A8-D5F1-D7966395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B4A86A-A3E8-59AD-0604-026DBEAD3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37458"/>
              </p:ext>
            </p:extLst>
          </p:nvPr>
        </p:nvGraphicFramePr>
        <p:xfrm>
          <a:off x="7910533" y="935735"/>
          <a:ext cx="1924882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기간별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통계 부분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각 년도 마다 조회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테이블과 그래프로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최근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년의 기간을 선택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기간의 년도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600292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64EC3AF-06C4-7B6D-1504-86EA58B12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530608"/>
              </p:ext>
            </p:extLst>
          </p:nvPr>
        </p:nvGraphicFramePr>
        <p:xfrm>
          <a:off x="1674052" y="4941168"/>
          <a:ext cx="6209584" cy="1727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기간별 결제 내역 통계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619731"/>
              </p:ext>
            </p:extLst>
          </p:nvPr>
        </p:nvGraphicFramePr>
        <p:xfrm>
          <a:off x="2039601" y="1484786"/>
          <a:ext cx="5478486" cy="33359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6162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1826162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  <a:gridCol w="1826162">
                  <a:extLst>
                    <a:ext uri="{9D8B030D-6E8A-4147-A177-3AD203B41FA5}">
                      <a16:colId xmlns:a16="http://schemas.microsoft.com/office/drawing/2014/main" val="3725428649"/>
                    </a:ext>
                  </a:extLst>
                </a:gridCol>
              </a:tblGrid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결제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결제금액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(\)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626249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1096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76533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169180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291400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7782586"/>
                  </a:ext>
                </a:extLst>
              </a:tr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144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287,000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36" y="1172130"/>
            <a:ext cx="722742" cy="23066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510704" y="109013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0383" y="1416024"/>
            <a:ext cx="459708" cy="1983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D2A067-BA91-0C4E-E81F-8BE315D999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09" y="1405411"/>
            <a:ext cx="1460007" cy="26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44722"/>
      </p:ext>
    </p:extLst>
  </p:cSld>
  <p:clrMapOvr>
    <a:masterClrMapping/>
  </p:clrMapOvr>
  <p:transition spd="med"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8BEE9-3A86-FA31-D4F5-77D3F1E1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EC118F1F-29AA-64C2-FC30-52FBA2026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3B5763-E016-D44F-F4D9-E7EDB939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7" y="711541"/>
            <a:ext cx="7645632" cy="59788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EA0299-7498-79A8-D5F1-D7966395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B4A86A-A3E8-59AD-0604-026DBEAD3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508002"/>
              </p:ext>
            </p:extLst>
          </p:nvPr>
        </p:nvGraphicFramePr>
        <p:xfrm>
          <a:off x="7910533" y="935735"/>
          <a:ext cx="1924882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결제수단 별 통계 부분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월별 결제수단 별 통계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테이블과 그래프로 출력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올해의 개월 수 선택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기간의 년도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600292"/>
                  </a:ext>
                </a:extLst>
              </a:tr>
            </a:tbl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BC91162-3307-2C47-E166-457F22D71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507672"/>
              </p:ext>
            </p:extLst>
          </p:nvPr>
        </p:nvGraphicFramePr>
        <p:xfrm>
          <a:off x="1528386" y="4121302"/>
          <a:ext cx="6324508" cy="2547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결제수단 별 내역 통계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421920"/>
              </p:ext>
            </p:extLst>
          </p:nvPr>
        </p:nvGraphicFramePr>
        <p:xfrm>
          <a:off x="1934841" y="1545666"/>
          <a:ext cx="5606256" cy="24893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1564">
                  <a:extLst>
                    <a:ext uri="{9D8B030D-6E8A-4147-A177-3AD203B41FA5}">
                      <a16:colId xmlns:a16="http://schemas.microsoft.com/office/drawing/2014/main" val="2584091252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1986872855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2373484670"/>
                    </a:ext>
                  </a:extLst>
                </a:gridCol>
                <a:gridCol w="1401564">
                  <a:extLst>
                    <a:ext uri="{9D8B030D-6E8A-4147-A177-3AD203B41FA5}">
                      <a16:colId xmlns:a16="http://schemas.microsoft.com/office/drawing/2014/main" val="4286591761"/>
                    </a:ext>
                  </a:extLst>
                </a:gridCol>
              </a:tblGrid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결제수단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결제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결제금액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(\)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비율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7372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Paypal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84,000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625006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POQ(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신용카드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86,100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820191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POQ(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휴대전화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86,100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5249467"/>
                  </a:ext>
                </a:extLst>
              </a:tr>
              <a:tr h="497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144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287,000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6873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8A395A-AFC7-169B-A667-BA4387CDD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235" y="1248461"/>
            <a:ext cx="562053" cy="161947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839219" y="112405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0A8735-E214-CF34-D6F3-30FCADA56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20" y="1458503"/>
            <a:ext cx="1475952" cy="26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27380"/>
      </p:ext>
    </p:extLst>
  </p:cSld>
  <p:clrMapOvr>
    <a:masterClrMapping/>
  </p:clrMapOvr>
  <p:transition spd="med"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A4F47-C6BF-79F4-1BAE-262F4DA1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764425B-4147-70F8-A8DB-3822EFFC2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 구매내역 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601AFF-0137-35DD-92D5-115C5F4CB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5" y="722173"/>
            <a:ext cx="7666113" cy="6000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545627-C7E4-0361-55F5-191523055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F3EA40B-F321-AE97-097B-8B64CCF54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44" y="1132046"/>
            <a:ext cx="6304761" cy="488924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F794F83-E54B-44AE-E05F-233152F50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589639"/>
              </p:ext>
            </p:extLst>
          </p:nvPr>
        </p:nvGraphicFramePr>
        <p:xfrm>
          <a:off x="2148246" y="3753609"/>
          <a:ext cx="5253026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262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784164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386205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520262">
                  <a:extLst>
                    <a:ext uri="{9D8B030D-6E8A-4147-A177-3AD203B41FA5}">
                      <a16:colId xmlns:a16="http://schemas.microsoft.com/office/drawing/2014/main" val="255555287"/>
                    </a:ext>
                  </a:extLst>
                </a:gridCol>
                <a:gridCol w="634973">
                  <a:extLst>
                    <a:ext uri="{9D8B030D-6E8A-4147-A177-3AD203B41FA5}">
                      <a16:colId xmlns:a16="http://schemas.microsoft.com/office/drawing/2014/main" val="411014005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상품명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 날짜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빌더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2025-04-04 13:10:12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패왕지로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2025-04-03 12:12:10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천혈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2025-04-01 09:11:55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2025-04-01 08:10:40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C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빌더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2025-04-01 07:45:44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03586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878C83-03FE-5FFC-E1AD-8D4D408D89AF}"/>
              </a:ext>
            </a:extLst>
          </p:cNvPr>
          <p:cNvSpPr/>
          <p:nvPr/>
        </p:nvSpPr>
        <p:spPr>
          <a:xfrm>
            <a:off x="5961112" y="2625646"/>
            <a:ext cx="1008112" cy="389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EFBA90-28EB-3B41-D44F-5D3E627A90F3}"/>
              </a:ext>
            </a:extLst>
          </p:cNvPr>
          <p:cNvSpPr/>
          <p:nvPr/>
        </p:nvSpPr>
        <p:spPr>
          <a:xfrm>
            <a:off x="3573844" y="3612884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064AF65-E6DD-3CEB-DE93-C37CB35FD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37745"/>
              </p:ext>
            </p:extLst>
          </p:nvPr>
        </p:nvGraphicFramePr>
        <p:xfrm>
          <a:off x="7910533" y="935735"/>
          <a:ext cx="1924882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전체 구매내역 조회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상품명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웹소설의 제목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정상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구매유형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일반구매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 구분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비고란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을 따로 만들어 선물일 경우 선물한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받은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입력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조건에 맞는 결제내역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조회된 내역을 엑셀 파일로 다운로드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가능하도록 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구매내역 상세조회 페이지를 팝업창으로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구매내역에 체크박스를 두고 선택된 내역에 대해서 취소사유 창을 팝업으로 띄우고   구매취소 진행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26802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 시 하위 체크박스 전체 체크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해제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85694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929F1E-1981-C663-B332-2FB3D67957A3}"/>
              </a:ext>
            </a:extLst>
          </p:cNvPr>
          <p:cNvSpPr/>
          <p:nvPr/>
        </p:nvSpPr>
        <p:spPr>
          <a:xfrm>
            <a:off x="5637287" y="1569290"/>
            <a:ext cx="1361414" cy="2460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00DF7A-F182-9A7F-CAC4-7778277F8747}"/>
              </a:ext>
            </a:extLst>
          </p:cNvPr>
          <p:cNvSpPr txBox="1"/>
          <p:nvPr/>
        </p:nvSpPr>
        <p:spPr bwMode="auto">
          <a:xfrm>
            <a:off x="1784648" y="1223963"/>
            <a:ext cx="99738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구매내역 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19574AD-45E1-8046-BE14-6BC73EF66E19}"/>
              </a:ext>
            </a:extLst>
          </p:cNvPr>
          <p:cNvSpPr/>
          <p:nvPr/>
        </p:nvSpPr>
        <p:spPr>
          <a:xfrm>
            <a:off x="6690339" y="3388452"/>
            <a:ext cx="665835" cy="248805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구매취소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41E6A17-3EAB-1105-6C30-ABC85141C071}"/>
              </a:ext>
            </a:extLst>
          </p:cNvPr>
          <p:cNvSpPr/>
          <p:nvPr/>
        </p:nvSpPr>
        <p:spPr>
          <a:xfrm>
            <a:off x="6573020" y="3249101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1A500D-CA59-BA98-455A-377BAA62A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040" y="3997179"/>
            <a:ext cx="152421" cy="16194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A41B259-768D-8F65-9E4B-11C01FFBD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390" y="4459188"/>
            <a:ext cx="152421" cy="16194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C48DA4-1EA7-0E46-D9BF-07E6CE401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090" y="4690413"/>
            <a:ext cx="123842" cy="1428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0ADBF6-46EB-A326-6AD6-FF682C7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090" y="4233760"/>
            <a:ext cx="123842" cy="1428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26994B7-487D-D427-D785-80960FDEB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260" y="4926765"/>
            <a:ext cx="123842" cy="1428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A3F589E-2522-1A39-F448-E235F1DDFB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35360"/>
          <a:stretch/>
        </p:blipFill>
        <p:spPr>
          <a:xfrm>
            <a:off x="6281148" y="5153757"/>
            <a:ext cx="2239560" cy="131604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7AD1775-D0F2-8463-13B9-03C7125FAC6F}"/>
              </a:ext>
            </a:extLst>
          </p:cNvPr>
          <p:cNvSpPr/>
          <p:nvPr/>
        </p:nvSpPr>
        <p:spPr>
          <a:xfrm>
            <a:off x="6761790" y="6082998"/>
            <a:ext cx="567474" cy="2383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2118197-90D3-7075-4A9F-7DDEB4CD9C5D}"/>
              </a:ext>
            </a:extLst>
          </p:cNvPr>
          <p:cNvSpPr/>
          <p:nvPr/>
        </p:nvSpPr>
        <p:spPr>
          <a:xfrm>
            <a:off x="7562652" y="6078979"/>
            <a:ext cx="567474" cy="2383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77BD7F1-79C2-9C91-23E3-89E0CFFC8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283645"/>
              </p:ext>
            </p:extLst>
          </p:nvPr>
        </p:nvGraphicFramePr>
        <p:xfrm>
          <a:off x="1908977" y="1459140"/>
          <a:ext cx="5640756" cy="17134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1956">
                  <a:extLst>
                    <a:ext uri="{9D8B030D-6E8A-4147-A177-3AD203B41FA5}">
                      <a16:colId xmlns:a16="http://schemas.microsoft.com/office/drawing/2014/main" val="3870060482"/>
                    </a:ext>
                  </a:extLst>
                </a:gridCol>
                <a:gridCol w="1848422">
                  <a:extLst>
                    <a:ext uri="{9D8B030D-6E8A-4147-A177-3AD203B41FA5}">
                      <a16:colId xmlns:a16="http://schemas.microsoft.com/office/drawing/2014/main" val="2634351775"/>
                    </a:ext>
                  </a:extLst>
                </a:gridCol>
                <a:gridCol w="943725">
                  <a:extLst>
                    <a:ext uri="{9D8B030D-6E8A-4147-A177-3AD203B41FA5}">
                      <a16:colId xmlns:a16="http://schemas.microsoft.com/office/drawing/2014/main" val="945667804"/>
                    </a:ext>
                  </a:extLst>
                </a:gridCol>
                <a:gridCol w="1876653">
                  <a:extLst>
                    <a:ext uri="{9D8B030D-6E8A-4147-A177-3AD203B41FA5}">
                      <a16:colId xmlns:a16="http://schemas.microsoft.com/office/drawing/2014/main" val="1050724717"/>
                    </a:ext>
                  </a:extLst>
                </a:gridCol>
              </a:tblGrid>
              <a:tr h="4576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캐시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09572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구매유형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2558"/>
                  </a:ext>
                </a:extLst>
              </a:tr>
              <a:tr h="8237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12645"/>
                  </a:ext>
                </a:extLst>
              </a:tr>
            </a:tbl>
          </a:graphicData>
        </a:graphic>
      </p:graphicFrame>
      <p:sp>
        <p:nvSpPr>
          <p:cNvPr id="29" name="모서리가 둥근 직사각형 7">
            <a:extLst>
              <a:ext uri="{FF2B5EF4-FFF2-40B4-BE49-F238E27FC236}">
                <a16:creationId xmlns:a16="http://schemas.microsoft.com/office/drawing/2014/main" id="{6AB0484E-4D4E-E8C1-3CF8-38D32415A786}"/>
              </a:ext>
            </a:extLst>
          </p:cNvPr>
          <p:cNvSpPr/>
          <p:nvPr/>
        </p:nvSpPr>
        <p:spPr>
          <a:xfrm>
            <a:off x="2961943" y="1540014"/>
            <a:ext cx="1440160" cy="28803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6E94A45-9874-0C1B-B8C4-576EF7309C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1490" y="1581205"/>
            <a:ext cx="1038370" cy="22863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995F681-121E-EC9D-8286-19B3B8E5C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1943" y="1997110"/>
            <a:ext cx="543001" cy="25721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94F44F7-F857-1A09-6513-8ACF00A434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3554" y="2702219"/>
            <a:ext cx="3693781" cy="35835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4B8BFCE-A3CD-A457-019C-67C6B894E2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990" y="2435482"/>
            <a:ext cx="1924319" cy="26673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F4D259-AB50-45B0-B327-D4936C62E9DF}"/>
              </a:ext>
            </a:extLst>
          </p:cNvPr>
          <p:cNvSpPr/>
          <p:nvPr/>
        </p:nvSpPr>
        <p:spPr>
          <a:xfrm>
            <a:off x="5913735" y="2702219"/>
            <a:ext cx="896125" cy="35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7CB336C-CF69-2ECA-F174-A39272D9C0DD}"/>
              </a:ext>
            </a:extLst>
          </p:cNvPr>
          <p:cNvSpPr/>
          <p:nvPr/>
        </p:nvSpPr>
        <p:spPr>
          <a:xfrm>
            <a:off x="5873063" y="3406763"/>
            <a:ext cx="711490" cy="248805"/>
          </a:xfrm>
          <a:prstGeom prst="round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엑셀 다운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E3EF58B-3D71-A377-34D5-310F0117E722}"/>
              </a:ext>
            </a:extLst>
          </p:cNvPr>
          <p:cNvSpPr/>
          <p:nvPr/>
        </p:nvSpPr>
        <p:spPr>
          <a:xfrm>
            <a:off x="4120776" y="3264049"/>
            <a:ext cx="1299390" cy="44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D9256A-978B-BFCE-754C-3C913FCB258F}"/>
              </a:ext>
            </a:extLst>
          </p:cNvPr>
          <p:cNvSpPr/>
          <p:nvPr/>
        </p:nvSpPr>
        <p:spPr>
          <a:xfrm>
            <a:off x="5781955" y="3270959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사각형: 둥근 모서리 36">
            <a:extLst>
              <a:ext uri="{FF2B5EF4-FFF2-40B4-BE49-F238E27FC236}">
                <a16:creationId xmlns:a16="http://schemas.microsoft.com/office/drawing/2014/main" id="{DBAECDD4-6919-34F9-1F9E-0FB4E2A54B36}"/>
              </a:ext>
            </a:extLst>
          </p:cNvPr>
          <p:cNvSpPr/>
          <p:nvPr/>
        </p:nvSpPr>
        <p:spPr>
          <a:xfrm>
            <a:off x="5025008" y="3406448"/>
            <a:ext cx="733056" cy="248805"/>
          </a:xfrm>
          <a:prstGeom prst="roundRect">
            <a:avLst/>
          </a:prstGeom>
          <a:solidFill>
            <a:srgbClr val="87F2F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D6CC55A-1F65-AC46-607A-6D01FC3807CC}"/>
              </a:ext>
            </a:extLst>
          </p:cNvPr>
          <p:cNvSpPr/>
          <p:nvPr/>
        </p:nvSpPr>
        <p:spPr>
          <a:xfrm>
            <a:off x="4880993" y="324917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DBF015C-B8F2-20DA-EB40-36B24D2F07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631" y="1420720"/>
            <a:ext cx="1429720" cy="273840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EE1327C-0CA9-41E5-CE35-AFC916A2B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507" y="3777473"/>
            <a:ext cx="123842" cy="142895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538F2BBB-ACEF-697D-AE8E-F9D1850BACAB}"/>
              </a:ext>
            </a:extLst>
          </p:cNvPr>
          <p:cNvSpPr/>
          <p:nvPr/>
        </p:nvSpPr>
        <p:spPr>
          <a:xfrm>
            <a:off x="6749634" y="3733756"/>
            <a:ext cx="250746" cy="17138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285F2B-9CDA-4FCF-687E-517E0415F98D}"/>
              </a:ext>
            </a:extLst>
          </p:cNvPr>
          <p:cNvSpPr txBox="1"/>
          <p:nvPr/>
        </p:nvSpPr>
        <p:spPr bwMode="auto">
          <a:xfrm>
            <a:off x="4346442" y="5251967"/>
            <a:ext cx="8771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 [2] [3]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F388954-1CD2-DE86-893B-AF998327B4A0}"/>
              </a:ext>
            </a:extLst>
          </p:cNvPr>
          <p:cNvCxnSpPr>
            <a:cxnSpLocks/>
            <a:stCxn id="33" idx="4"/>
          </p:cNvCxnSpPr>
          <p:nvPr/>
        </p:nvCxnSpPr>
        <p:spPr>
          <a:xfrm flipH="1">
            <a:off x="6716797" y="3468195"/>
            <a:ext cx="239" cy="1713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288" name="그림 12287">
            <a:extLst>
              <a:ext uri="{FF2B5EF4-FFF2-40B4-BE49-F238E27FC236}">
                <a16:creationId xmlns:a16="http://schemas.microsoft.com/office/drawing/2014/main" id="{76EE0B24-BE44-8620-4441-2A513266A8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7490" y="2032143"/>
            <a:ext cx="828791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56697"/>
      </p:ext>
    </p:extLst>
  </p:cSld>
  <p:clrMapOvr>
    <a:masterClrMapping/>
  </p:clrMapOvr>
  <p:transition spd="med"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D977-1F61-AF95-23CE-44B6FE400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28F25D14-C6FC-2364-CD23-4F84ADC4F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7459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 구매내역 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FDD2E6-C7A2-A26F-1972-6D3A8993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5" y="722173"/>
            <a:ext cx="7666113" cy="6000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62F598-5A72-28CB-7DC6-771CA9FA0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37BD6DD-63AF-522A-E508-6BE2A925F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44" y="1132046"/>
            <a:ext cx="6304761" cy="488924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64C6AE-831D-C068-4CAB-2EDC9C235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2066"/>
              </p:ext>
            </p:extLst>
          </p:nvPr>
        </p:nvGraphicFramePr>
        <p:xfrm>
          <a:off x="1873209" y="3707295"/>
          <a:ext cx="57974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700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359747464"/>
                    </a:ext>
                  </a:extLst>
                </a:gridCol>
                <a:gridCol w="809821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616268">
                  <a:extLst>
                    <a:ext uri="{9D8B030D-6E8A-4147-A177-3AD203B41FA5}">
                      <a16:colId xmlns:a16="http://schemas.microsoft.com/office/drawing/2014/main" val="3318690880"/>
                    </a:ext>
                  </a:extLst>
                </a:gridCol>
                <a:gridCol w="478155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797242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1419123383"/>
                    </a:ext>
                  </a:extLst>
                </a:gridCol>
                <a:gridCol w="416242">
                  <a:extLst>
                    <a:ext uri="{9D8B030D-6E8A-4147-A177-3AD203B41FA5}">
                      <a16:colId xmlns:a16="http://schemas.microsoft.com/office/drawing/2014/main" val="255555287"/>
                    </a:ext>
                  </a:extLst>
                </a:gridCol>
                <a:gridCol w="596458">
                  <a:extLst>
                    <a:ext uri="{9D8B030D-6E8A-4147-A177-3AD203B41FA5}">
                      <a16:colId xmlns:a16="http://schemas.microsoft.com/office/drawing/2014/main" val="411014005"/>
                    </a:ext>
                  </a:extLst>
                </a:gridCol>
                <a:gridCol w="279392">
                  <a:extLst>
                    <a:ext uri="{9D8B030D-6E8A-4147-A177-3AD203B41FA5}">
                      <a16:colId xmlns:a16="http://schemas.microsoft.com/office/drawing/2014/main" val="2691523484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상품명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캐시타입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 날짜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취소 날짜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 유형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빌더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Real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13:10:12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일반구매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78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패왕지로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Bonus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2025-04-03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12:12:10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일반구매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천혈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Real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09:11:55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일반구매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Real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08:10:40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09:10:40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C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일반구매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빌더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Real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2025-04-01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07:45:44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선물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03586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88196D-C9A7-6D8F-7062-91650159B1C7}"/>
              </a:ext>
            </a:extLst>
          </p:cNvPr>
          <p:cNvSpPr/>
          <p:nvPr/>
        </p:nvSpPr>
        <p:spPr>
          <a:xfrm>
            <a:off x="5961112" y="2625646"/>
            <a:ext cx="1008112" cy="389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262EBE7-EDB8-0302-F02D-73E13453BF4E}"/>
              </a:ext>
            </a:extLst>
          </p:cNvPr>
          <p:cNvSpPr/>
          <p:nvPr/>
        </p:nvSpPr>
        <p:spPr>
          <a:xfrm>
            <a:off x="3135745" y="3594755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FD8F16D-C714-36DC-50DF-DC8891C2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49373"/>
              </p:ext>
            </p:extLst>
          </p:nvPr>
        </p:nvGraphicFramePr>
        <p:xfrm>
          <a:off x="7910533" y="935735"/>
          <a:ext cx="1924882" cy="435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전체 구매내역 조회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상품명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웹소설의 제목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캐시타입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Real / Bonus</a:t>
                      </a: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정상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구매유형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일반구매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선물받음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구분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비고란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을 따로 만들어 선물일 경우 선물한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받은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입력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선택된 조건에 맞는 결제내역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조회된 내역을 엑셀 파일로 다운로드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가능하도록 하고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구매내역 상세조회 페이지를 팝업창으로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구매내역에 체크박스를 두고 선택된 내역에 대해서 취소사유 창을 팝업으로 띄우고   구매취소 진행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26802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 시 하위 체크박스 전체 체크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해제 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85694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8032C9-2008-AB11-1932-17D38845D061}"/>
              </a:ext>
            </a:extLst>
          </p:cNvPr>
          <p:cNvSpPr/>
          <p:nvPr/>
        </p:nvSpPr>
        <p:spPr>
          <a:xfrm>
            <a:off x="5637287" y="1569290"/>
            <a:ext cx="1361414" cy="2460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E2F71A-8847-40AE-6450-ECAE761FC13C}"/>
              </a:ext>
            </a:extLst>
          </p:cNvPr>
          <p:cNvSpPr txBox="1"/>
          <p:nvPr/>
        </p:nvSpPr>
        <p:spPr bwMode="auto">
          <a:xfrm>
            <a:off x="1784648" y="1223963"/>
            <a:ext cx="99738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구매내역 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DA01078-582B-4C96-A609-54787ECA011B}"/>
              </a:ext>
            </a:extLst>
          </p:cNvPr>
          <p:cNvSpPr/>
          <p:nvPr/>
        </p:nvSpPr>
        <p:spPr>
          <a:xfrm>
            <a:off x="6732673" y="3388452"/>
            <a:ext cx="665835" cy="248805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구매취소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0D8694-1B67-ED00-B33F-1A640808D753}"/>
              </a:ext>
            </a:extLst>
          </p:cNvPr>
          <p:cNvSpPr/>
          <p:nvPr/>
        </p:nvSpPr>
        <p:spPr>
          <a:xfrm>
            <a:off x="6615354" y="3249101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8B4D56-2B99-CAD3-90B1-795E72BD11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1C0CC6B-2C08-1EE4-0D57-49A42B4402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E05709-A815-92C3-F731-2820DFDBBBF4}"/>
              </a:ext>
            </a:extLst>
          </p:cNvPr>
          <p:cNvGraphicFramePr>
            <a:graphicFrameLocks noGrp="1"/>
          </p:cNvGraphicFramePr>
          <p:nvPr/>
        </p:nvGraphicFramePr>
        <p:xfrm>
          <a:off x="1908977" y="1459140"/>
          <a:ext cx="5640756" cy="17134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1956">
                  <a:extLst>
                    <a:ext uri="{9D8B030D-6E8A-4147-A177-3AD203B41FA5}">
                      <a16:colId xmlns:a16="http://schemas.microsoft.com/office/drawing/2014/main" val="3870060482"/>
                    </a:ext>
                  </a:extLst>
                </a:gridCol>
                <a:gridCol w="1848422">
                  <a:extLst>
                    <a:ext uri="{9D8B030D-6E8A-4147-A177-3AD203B41FA5}">
                      <a16:colId xmlns:a16="http://schemas.microsoft.com/office/drawing/2014/main" val="2634351775"/>
                    </a:ext>
                  </a:extLst>
                </a:gridCol>
                <a:gridCol w="943725">
                  <a:extLst>
                    <a:ext uri="{9D8B030D-6E8A-4147-A177-3AD203B41FA5}">
                      <a16:colId xmlns:a16="http://schemas.microsoft.com/office/drawing/2014/main" val="945667804"/>
                    </a:ext>
                  </a:extLst>
                </a:gridCol>
                <a:gridCol w="1876653">
                  <a:extLst>
                    <a:ext uri="{9D8B030D-6E8A-4147-A177-3AD203B41FA5}">
                      <a16:colId xmlns:a16="http://schemas.microsoft.com/office/drawing/2014/main" val="1050724717"/>
                    </a:ext>
                  </a:extLst>
                </a:gridCol>
              </a:tblGrid>
              <a:tr h="4576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캐시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09572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구매유형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2558"/>
                  </a:ext>
                </a:extLst>
              </a:tr>
              <a:tr h="8237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12645"/>
                  </a:ext>
                </a:extLst>
              </a:tr>
            </a:tbl>
          </a:graphicData>
        </a:graphic>
      </p:graphicFrame>
      <p:sp>
        <p:nvSpPr>
          <p:cNvPr id="29" name="모서리가 둥근 직사각형 7">
            <a:extLst>
              <a:ext uri="{FF2B5EF4-FFF2-40B4-BE49-F238E27FC236}">
                <a16:creationId xmlns:a16="http://schemas.microsoft.com/office/drawing/2014/main" id="{03E62D88-63FA-B8B0-9860-839F2D6CB7D0}"/>
              </a:ext>
            </a:extLst>
          </p:cNvPr>
          <p:cNvSpPr/>
          <p:nvPr/>
        </p:nvSpPr>
        <p:spPr>
          <a:xfrm>
            <a:off x="2961943" y="1540014"/>
            <a:ext cx="1440160" cy="28803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jsbyeon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F5BAF34-18C6-FB79-768E-4B6A3E298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490" y="1581205"/>
            <a:ext cx="843864" cy="18580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486B6C2-A884-1B52-7C31-E69ED14629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1943" y="1997110"/>
            <a:ext cx="543001" cy="25721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B9B4A2-CCF0-9F39-740A-FDF4FD0E5A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3554" y="2702219"/>
            <a:ext cx="3693781" cy="35835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F665A08-F3E4-2941-9E2C-7A463D389B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8990" y="2435482"/>
            <a:ext cx="1924319" cy="26673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496B85-2E25-8E5D-1BC5-B14D1C5F8A2E}"/>
              </a:ext>
            </a:extLst>
          </p:cNvPr>
          <p:cNvSpPr/>
          <p:nvPr/>
        </p:nvSpPr>
        <p:spPr>
          <a:xfrm>
            <a:off x="5913735" y="2702219"/>
            <a:ext cx="896125" cy="35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564A559-9794-1061-40A6-E508D218AE52}"/>
              </a:ext>
            </a:extLst>
          </p:cNvPr>
          <p:cNvSpPr/>
          <p:nvPr/>
        </p:nvSpPr>
        <p:spPr>
          <a:xfrm>
            <a:off x="5915397" y="3406763"/>
            <a:ext cx="711490" cy="248805"/>
          </a:xfrm>
          <a:prstGeom prst="roundRect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엑셀 다운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FC4307-94E3-1763-59D7-23E2DC37620E}"/>
              </a:ext>
            </a:extLst>
          </p:cNvPr>
          <p:cNvSpPr/>
          <p:nvPr/>
        </p:nvSpPr>
        <p:spPr>
          <a:xfrm>
            <a:off x="4120776" y="3264049"/>
            <a:ext cx="1299390" cy="44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379DE-B089-3B33-7E3E-4D19B5D6AFD7}"/>
              </a:ext>
            </a:extLst>
          </p:cNvPr>
          <p:cNvSpPr/>
          <p:nvPr/>
        </p:nvSpPr>
        <p:spPr>
          <a:xfrm>
            <a:off x="5824289" y="3270959"/>
            <a:ext cx="288032" cy="21909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사각형: 둥근 모서리 36">
            <a:extLst>
              <a:ext uri="{FF2B5EF4-FFF2-40B4-BE49-F238E27FC236}">
                <a16:creationId xmlns:a16="http://schemas.microsoft.com/office/drawing/2014/main" id="{B7ECDB19-D538-21FE-9C7D-EEE5FB269590}"/>
              </a:ext>
            </a:extLst>
          </p:cNvPr>
          <p:cNvSpPr/>
          <p:nvPr/>
        </p:nvSpPr>
        <p:spPr>
          <a:xfrm>
            <a:off x="5067342" y="3406448"/>
            <a:ext cx="733056" cy="248805"/>
          </a:xfrm>
          <a:prstGeom prst="roundRect">
            <a:avLst/>
          </a:prstGeom>
          <a:solidFill>
            <a:srgbClr val="87F2F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9C84AC9-2829-D141-D62F-07BC53DD8F70}"/>
              </a:ext>
            </a:extLst>
          </p:cNvPr>
          <p:cNvSpPr/>
          <p:nvPr/>
        </p:nvSpPr>
        <p:spPr>
          <a:xfrm>
            <a:off x="4923327" y="324917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7CB5501-A3CA-8D39-2F0D-7DEDB6A0E4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631" y="1420720"/>
            <a:ext cx="1429720" cy="27384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7FBBC17-C9C8-2EE8-DE35-BFCF5A5F2C05}"/>
              </a:ext>
            </a:extLst>
          </p:cNvPr>
          <p:cNvSpPr txBox="1"/>
          <p:nvPr/>
        </p:nvSpPr>
        <p:spPr bwMode="auto">
          <a:xfrm>
            <a:off x="4154056" y="6118113"/>
            <a:ext cx="8771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1000" b="1" dirty="0">
                <a:latin typeface="굴림" charset="-127"/>
                <a:ea typeface="굴림" charset="-127"/>
              </a:rPr>
              <a:t>[1] [2] [3]</a:t>
            </a:r>
            <a:endParaRPr lang="ko-KR" altLang="en-US" sz="1000" b="1" dirty="0">
              <a:latin typeface="굴림" charset="-127"/>
              <a:ea typeface="굴림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C6530E-4C14-6087-DE39-1ACE540D3A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4875" y="4107329"/>
            <a:ext cx="152421" cy="161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54325E-CED2-A2A8-13F5-8262BFE574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1697" y="4755481"/>
            <a:ext cx="152421" cy="1619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673F26-FE46-7B87-063D-987921D8BF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0276" y="5121287"/>
            <a:ext cx="123842" cy="142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D46734-B8CA-A4DB-06F8-05250F2225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3925" y="4437043"/>
            <a:ext cx="123842" cy="142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0D7EE5-E0FF-7AE5-C8DE-5FDD388D78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1095" y="5467553"/>
            <a:ext cx="123842" cy="142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A288D2-0D3D-4A8A-ACEF-189C22433C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35360"/>
          <a:stretch/>
        </p:blipFill>
        <p:spPr>
          <a:xfrm>
            <a:off x="7706498" y="5405489"/>
            <a:ext cx="1758826" cy="10335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0454F1-CBAB-8776-92DB-7FD16C1AE6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0276" y="3835649"/>
            <a:ext cx="123842" cy="14289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6100A5-A30E-C70A-48D6-6598B7E57618}"/>
              </a:ext>
            </a:extLst>
          </p:cNvPr>
          <p:cNvCxnSpPr>
            <a:cxnSpLocks/>
          </p:cNvCxnSpPr>
          <p:nvPr/>
        </p:nvCxnSpPr>
        <p:spPr>
          <a:xfrm>
            <a:off x="7410362" y="3497979"/>
            <a:ext cx="452856" cy="1907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3933FFD-E614-2791-1BD7-F7CE73304EA1}"/>
              </a:ext>
            </a:extLst>
          </p:cNvPr>
          <p:cNvSpPr/>
          <p:nvPr/>
        </p:nvSpPr>
        <p:spPr>
          <a:xfrm>
            <a:off x="7910533" y="6155694"/>
            <a:ext cx="567474" cy="2086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6429177-5737-2494-B62F-6EAFAD4A27F7}"/>
              </a:ext>
            </a:extLst>
          </p:cNvPr>
          <p:cNvSpPr/>
          <p:nvPr/>
        </p:nvSpPr>
        <p:spPr>
          <a:xfrm>
            <a:off x="8711395" y="6151675"/>
            <a:ext cx="567474" cy="21265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DBC3413-BF2B-B8A7-61CC-602196655C5B}"/>
              </a:ext>
            </a:extLst>
          </p:cNvPr>
          <p:cNvSpPr/>
          <p:nvPr/>
        </p:nvSpPr>
        <p:spPr>
          <a:xfrm>
            <a:off x="7317588" y="3710240"/>
            <a:ext cx="250746" cy="17138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A151F-F883-491C-C746-ACAD9587BF69}"/>
              </a:ext>
            </a:extLst>
          </p:cNvPr>
          <p:cNvSpPr txBox="1"/>
          <p:nvPr/>
        </p:nvSpPr>
        <p:spPr bwMode="auto">
          <a:xfrm>
            <a:off x="235002" y="4159127"/>
            <a:ext cx="162736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질문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err="1">
                <a:latin typeface="굴림" charset="-127"/>
                <a:ea typeface="굴림" charset="-127"/>
              </a:rPr>
              <a:t>선물받은것도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구매내역에 포함시키나</a:t>
            </a:r>
            <a:r>
              <a:rPr lang="en-US" altLang="ko-KR" sz="1000" dirty="0">
                <a:latin typeface="굴림" charset="-127"/>
                <a:ea typeface="굴림" charset="-127"/>
              </a:rPr>
              <a:t>?</a:t>
            </a:r>
          </a:p>
          <a:p>
            <a:pPr marL="228600" indent="-228600"/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구매취소를 했을 경우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금액을 </a:t>
            </a:r>
            <a:r>
              <a:rPr lang="en-US" altLang="ko-KR" sz="1000" dirty="0">
                <a:latin typeface="굴림" charset="-127"/>
                <a:ea typeface="굴림" charset="-127"/>
              </a:rPr>
              <a:t>0</a:t>
            </a:r>
            <a:r>
              <a:rPr lang="ko-KR" altLang="en-US" sz="1000" dirty="0">
                <a:latin typeface="굴림" charset="-127"/>
                <a:ea typeface="굴림" charset="-127"/>
              </a:rPr>
              <a:t>원으로 처리</a:t>
            </a:r>
            <a:r>
              <a:rPr lang="en-US" altLang="ko-KR" sz="1000" dirty="0">
                <a:latin typeface="굴림" charset="-127"/>
                <a:ea typeface="굴림" charset="-127"/>
              </a:rPr>
              <a:t>?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DAA8946-C364-F92A-7143-1994FA24FC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0398" y="2064533"/>
            <a:ext cx="714193" cy="11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513"/>
      </p:ext>
    </p:extLst>
  </p:cSld>
  <p:clrMapOvr>
    <a:masterClrMapping/>
  </p:clrMapOvr>
  <p:transition spd="med"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E2FA-3AE3-7C3E-D01C-8BB105F60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A5BD1EA0-8B4F-BF55-EBB8-708B654D1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12590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전체 구매내역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상세조회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F33CEC-3DC7-EF86-F0FA-C850F76CD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9018"/>
              </p:ext>
            </p:extLst>
          </p:nvPr>
        </p:nvGraphicFramePr>
        <p:xfrm>
          <a:off x="7910533" y="935735"/>
          <a:ext cx="1924882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구매내역 상세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컨텐츠 열람 여부가 미열람일때만 구매 취소가능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 취소가 되었으면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readonly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상태로 출력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취소가능한 상태이면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취소가능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'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출력하고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취소 사유를 입력하는 폼이 나오게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캐시 취소 사유를 입력 받고 클릭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한번 더 묻고 해당 결제 건을 취소처리 한다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팝업창을 닫는다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59CBA6-1DA1-FEA6-DAAB-42B602391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64138"/>
              </p:ext>
            </p:extLst>
          </p:nvPr>
        </p:nvGraphicFramePr>
        <p:xfrm>
          <a:off x="784958" y="980728"/>
          <a:ext cx="6604000" cy="3849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62685064"/>
                    </a:ext>
                  </a:extLst>
                </a:gridCol>
                <a:gridCol w="4803800">
                  <a:extLst>
                    <a:ext uri="{9D8B030D-6E8A-4147-A177-3AD203B41FA5}">
                      <a16:colId xmlns:a16="http://schemas.microsoft.com/office/drawing/2014/main" val="4271143047"/>
                    </a:ext>
                  </a:extLst>
                </a:gridCol>
              </a:tblGrid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사용자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jsbyeon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9969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소설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빌더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79492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소설 회차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407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소설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10001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23013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회차 </a:t>
                      </a:r>
                      <a:r>
                        <a:rPr lang="en-US" altLang="ko-KR" sz="9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87348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상품 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빌더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4446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상품 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1,000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288817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구매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일반구매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345976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상대 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033213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컨텐츠 열람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미 열람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260931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구매 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정상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44710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구매일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2025-04-04 17:05:20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0739"/>
                  </a:ext>
                </a:extLst>
              </a:tr>
              <a:tr h="147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2"/>
                          </a:solidFill>
                        </a:rPr>
                        <a:t>취소가능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00474"/>
                  </a:ext>
                </a:extLst>
              </a:tr>
              <a:tr h="877780">
                <a:tc gridSpan="2">
                  <a:txBody>
                    <a:bodyPr/>
                    <a:lstStyle/>
                    <a:p>
                      <a:pPr algn="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682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96817B-A74F-855B-86A8-1A2EEE11958E}"/>
              </a:ext>
            </a:extLst>
          </p:cNvPr>
          <p:cNvSpPr txBox="1"/>
          <p:nvPr/>
        </p:nvSpPr>
        <p:spPr bwMode="auto">
          <a:xfrm>
            <a:off x="784958" y="692696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 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B7DDC-C5ED-BC4D-8ACB-E5C97F0DE771}"/>
              </a:ext>
            </a:extLst>
          </p:cNvPr>
          <p:cNvSpPr txBox="1"/>
          <p:nvPr/>
        </p:nvSpPr>
        <p:spPr bwMode="auto">
          <a:xfrm>
            <a:off x="-468911" y="1484511"/>
            <a:ext cx="12971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질문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구매상세정보에서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err="1">
                <a:latin typeface="굴림" charset="-127"/>
                <a:ea typeface="굴림" charset="-127"/>
              </a:rPr>
              <a:t>실캐신지</a:t>
            </a:r>
            <a:r>
              <a:rPr lang="ko-KR" altLang="en-US" sz="1000" dirty="0">
                <a:latin typeface="굴림" charset="-127"/>
                <a:ea typeface="굴림" charset="-127"/>
              </a:rPr>
              <a:t> 보너슨지 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r>
              <a:rPr lang="ko-KR" altLang="en-US" sz="1000" dirty="0" err="1">
                <a:latin typeface="굴림" charset="-127"/>
                <a:ea typeface="굴림" charset="-127"/>
              </a:rPr>
              <a:t>표시해야하는지</a:t>
            </a:r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endParaRPr lang="en-US" altLang="ko-KR" sz="1000" dirty="0">
              <a:latin typeface="굴림" charset="-127"/>
              <a:ea typeface="굴림" charset="-127"/>
            </a:endParaRPr>
          </a:p>
          <a:p>
            <a:pPr marL="228600" indent="-228600"/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ADDB052-AA33-728E-8B78-D605073BDE74}"/>
              </a:ext>
            </a:extLst>
          </p:cNvPr>
          <p:cNvSpPr/>
          <p:nvPr/>
        </p:nvSpPr>
        <p:spPr>
          <a:xfrm>
            <a:off x="3139615" y="371083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7CCFD-D883-E0E6-120A-145EA2E4EC90}"/>
              </a:ext>
            </a:extLst>
          </p:cNvPr>
          <p:cNvSpPr txBox="1"/>
          <p:nvPr/>
        </p:nvSpPr>
        <p:spPr bwMode="auto">
          <a:xfrm>
            <a:off x="1878850" y="4184563"/>
            <a:ext cx="7328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취소 사유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4AB6CF-6016-241B-65F0-36F0EC840168}"/>
              </a:ext>
            </a:extLst>
          </p:cNvPr>
          <p:cNvSpPr/>
          <p:nvPr/>
        </p:nvSpPr>
        <p:spPr>
          <a:xfrm>
            <a:off x="2766872" y="4221324"/>
            <a:ext cx="2702246" cy="1883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00BB8B5-AACF-D554-FE73-030AC3748C2F}"/>
              </a:ext>
            </a:extLst>
          </p:cNvPr>
          <p:cNvSpPr/>
          <p:nvPr/>
        </p:nvSpPr>
        <p:spPr>
          <a:xfrm>
            <a:off x="6101233" y="4371814"/>
            <a:ext cx="598739" cy="2180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8CAADC-0E6A-497C-4055-2D66BAC40EB0}"/>
              </a:ext>
            </a:extLst>
          </p:cNvPr>
          <p:cNvSpPr/>
          <p:nvPr/>
        </p:nvSpPr>
        <p:spPr>
          <a:xfrm>
            <a:off x="5957217" y="4247411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30E506D-35E7-17C4-E64D-6AA664FB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395" y="4746116"/>
            <a:ext cx="2834925" cy="906665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BAF7D5E-1FC3-6304-69CA-77000F714AF6}"/>
              </a:ext>
            </a:extLst>
          </p:cNvPr>
          <p:cNvSpPr/>
          <p:nvPr/>
        </p:nvSpPr>
        <p:spPr>
          <a:xfrm>
            <a:off x="3440832" y="5117122"/>
            <a:ext cx="1224136" cy="4001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E4EAA25-5EBD-1A3D-76F2-B76A86E18209}"/>
              </a:ext>
            </a:extLst>
          </p:cNvPr>
          <p:cNvSpPr/>
          <p:nvPr/>
        </p:nvSpPr>
        <p:spPr>
          <a:xfrm>
            <a:off x="3339355" y="499271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35909971"/>
      </p:ext>
    </p:extLst>
  </p:cSld>
  <p:clrMapOvr>
    <a:masterClrMapping/>
  </p:clrMapOvr>
  <p:transition spd="med"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8547322-36B2-9749-E089-DC9B42864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327618"/>
              </p:ext>
            </p:extLst>
          </p:nvPr>
        </p:nvGraphicFramePr>
        <p:xfrm>
          <a:off x="1663553" y="4869160"/>
          <a:ext cx="6209584" cy="188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57993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기간별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아이테별 통계 부분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총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개월이 나오고 클릭 시 기간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+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항목별 교차 통계로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 bwMode="auto">
          <a:xfrm>
            <a:off x="1934841" y="1182401"/>
            <a:ext cx="18660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기간별 구매 내역 통계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11016"/>
              </p:ext>
            </p:extLst>
          </p:nvPr>
        </p:nvGraphicFramePr>
        <p:xfrm>
          <a:off x="2039599" y="1484786"/>
          <a:ext cx="5481878" cy="33359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0939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2740939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</a:tblGrid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6262499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1096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76533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169180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2914003"/>
                  </a:ext>
                </a:extLst>
              </a:tr>
              <a:tr h="2261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7782586"/>
                  </a:ext>
                </a:extLst>
              </a:tr>
              <a:tr h="31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888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736" y="1172130"/>
            <a:ext cx="722742" cy="23066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510704" y="109013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0383" y="1416024"/>
            <a:ext cx="459708" cy="19831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D7CEE59-EF3D-D70D-8208-83D8CD7A3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81" y="1398682"/>
            <a:ext cx="1412568" cy="27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50191"/>
      </p:ext>
    </p:extLst>
  </p:cSld>
  <p:clrMapOvr>
    <a:masterClrMapping/>
  </p:clrMapOvr>
  <p:transition spd="med"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1464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구매통계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431A23F-7D51-DF09-759F-C5E286D3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099618"/>
              </p:ext>
            </p:extLst>
          </p:nvPr>
        </p:nvGraphicFramePr>
        <p:xfrm>
          <a:off x="1671998" y="4005064"/>
          <a:ext cx="6184741" cy="2698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372239"/>
              </p:ext>
            </p:extLst>
          </p:nvPr>
        </p:nvGraphicFramePr>
        <p:xfrm>
          <a:off x="7910533" y="935735"/>
          <a:ext cx="192488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아이템 별 통계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월별로 통계를 테이블과 그래프로 출력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select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총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개월이 나오고 클릭 시 웹 소설 별 기간별 통계 교차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나머지 소설들에 대한 구매 건수 팝업으로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22739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1934841" y="1182401"/>
            <a:ext cx="208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아이템 별 구매 내역 통계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882444"/>
              </p:ext>
            </p:extLst>
          </p:nvPr>
        </p:nvGraphicFramePr>
        <p:xfrm>
          <a:off x="2039599" y="1484784"/>
          <a:ext cx="5481880" cy="25202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0470">
                  <a:extLst>
                    <a:ext uri="{9D8B030D-6E8A-4147-A177-3AD203B41FA5}">
                      <a16:colId xmlns:a16="http://schemas.microsoft.com/office/drawing/2014/main" val="4245207064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612367356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  <a:gridCol w="1370470">
                  <a:extLst>
                    <a:ext uri="{9D8B030D-6E8A-4147-A177-3AD203B41FA5}">
                      <a16:colId xmlns:a16="http://schemas.microsoft.com/office/drawing/2014/main" val="2224097263"/>
                    </a:ext>
                  </a:extLst>
                </a:gridCol>
              </a:tblGrid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소설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비율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빌더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패왕지로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혈마전기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흑기사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982617"/>
                  </a:ext>
                </a:extLst>
              </a:tr>
              <a:tr h="39631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총합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888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88A395A-AFC7-169B-A667-BA4387CDD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235" y="1248461"/>
            <a:ext cx="562053" cy="161947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839219" y="112405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3656856" y="331209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5D0631-B69D-727D-8DC8-319600A304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865" y="1403543"/>
            <a:ext cx="1457873" cy="28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07731"/>
      </p:ext>
    </p:extLst>
  </p:cSld>
  <p:clrMapOvr>
    <a:masterClrMapping/>
  </p:clrMapOvr>
  <p:transition spd="med"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C646-527C-F1C8-B7A6-357C451B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3B1E7E9-D7CF-1791-0898-E38704B3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842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 통계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기타 팝업 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69755-15A0-59C5-2BF8-D998BB3C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9" y="732806"/>
            <a:ext cx="7614002" cy="59710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2D539C-5547-A1FC-AC26-37F10994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8A73174-9464-3337-FE11-2FC5355A5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862565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통계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 팝업 창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기타항목 상세 조회 팝업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월별 기타 항목에 대한 구매 건수 출력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56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921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840836" y="1248461"/>
            <a:ext cx="5693296" cy="5025766"/>
          </a:xfrm>
          <a:prstGeom prst="roundRect">
            <a:avLst/>
          </a:prstGeom>
          <a:solidFill>
            <a:srgbClr val="EFFF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 bwMode="auto">
          <a:xfrm>
            <a:off x="2249406" y="1599656"/>
            <a:ext cx="208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</a:t>
            </a:r>
            <a:r>
              <a:rPr lang="ko-KR" altLang="en-US" sz="1200" b="1" dirty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</a:t>
            </a:r>
            <a:r>
              <a:rPr lang="en-US" altLang="ko-KR" sz="1200" b="1" dirty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 </a:t>
            </a:r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기타 항목 상세 조회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79969"/>
              </p:ext>
            </p:extLst>
          </p:nvPr>
        </p:nvGraphicFramePr>
        <p:xfrm>
          <a:off x="2360712" y="2060848"/>
          <a:ext cx="4680520" cy="22323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40260">
                  <a:extLst>
                    <a:ext uri="{9D8B030D-6E8A-4147-A177-3AD203B41FA5}">
                      <a16:colId xmlns:a16="http://schemas.microsoft.com/office/drawing/2014/main" val="612367356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2462459025"/>
                    </a:ext>
                  </a:extLst>
                </a:gridCol>
              </a:tblGrid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소설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구매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67205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무림전기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080411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황제의귀환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641273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종남검성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215424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73129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유리구두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026013"/>
                  </a:ext>
                </a:extLst>
              </a:tr>
              <a:tr h="396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총합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278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47677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5169024" y="1614451"/>
            <a:ext cx="1224136" cy="23037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543652" y="1612510"/>
            <a:ext cx="497580" cy="2488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42E2C5-BA73-7995-63A4-D4A73146BF05}"/>
              </a:ext>
            </a:extLst>
          </p:cNvPr>
          <p:cNvSpPr/>
          <p:nvPr/>
        </p:nvSpPr>
        <p:spPr>
          <a:xfrm>
            <a:off x="6408537" y="1432588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D6577A-3265-1E34-EF18-A4E8C5968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30" y="1460708"/>
            <a:ext cx="1453873" cy="262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2791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00473" y="692697"/>
            <a:ext cx="273630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뉴 구조도</a:t>
            </a:r>
            <a:endParaRPr kumimoji="1" lang="ko-KR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4088904" y="1339028"/>
            <a:ext cx="1800200" cy="7200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</a:p>
        </p:txBody>
      </p:sp>
      <p:cxnSp>
        <p:nvCxnSpPr>
          <p:cNvPr id="4" name="직선 연결선 3"/>
          <p:cNvCxnSpPr>
            <a:stCxn id="3" idx="2"/>
          </p:cNvCxnSpPr>
          <p:nvPr/>
        </p:nvCxnSpPr>
        <p:spPr bwMode="auto">
          <a:xfrm>
            <a:off x="4989004" y="2059108"/>
            <a:ext cx="0" cy="577804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 bwMode="auto">
          <a:xfrm flipH="1">
            <a:off x="1349820" y="2636912"/>
            <a:ext cx="6351384" cy="0"/>
          </a:xfrm>
          <a:prstGeom prst="lin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 bwMode="auto">
          <a:xfrm>
            <a:off x="134982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" name="직선 화살표 연결선 7"/>
          <p:cNvCxnSpPr/>
          <p:nvPr/>
        </p:nvCxnSpPr>
        <p:spPr bwMode="auto">
          <a:xfrm>
            <a:off x="3276470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" name="직선 화살표 연결선 9"/>
          <p:cNvCxnSpPr/>
          <p:nvPr/>
        </p:nvCxnSpPr>
        <p:spPr bwMode="auto">
          <a:xfrm>
            <a:off x="5479582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2" name="직선 화살표 연결선 11"/>
          <p:cNvCxnSpPr/>
          <p:nvPr/>
        </p:nvCxnSpPr>
        <p:spPr bwMode="auto">
          <a:xfrm>
            <a:off x="7701204" y="2636912"/>
            <a:ext cx="0" cy="79208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3" name="모서리가 둥근 직사각형 12"/>
          <p:cNvSpPr/>
          <p:nvPr/>
        </p:nvSpPr>
        <p:spPr bwMode="auto">
          <a:xfrm>
            <a:off x="920552" y="3428999"/>
            <a:ext cx="858536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618562" y="3428999"/>
            <a:ext cx="1241985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결제관리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4953000" y="3428999"/>
            <a:ext cx="1174654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구매관리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7113240" y="3431081"/>
            <a:ext cx="1166761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사용자관리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 bwMode="auto">
          <a:xfrm>
            <a:off x="3200067" y="3798656"/>
            <a:ext cx="0" cy="163328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3360341" y="3944417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전체결제내역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3360341" y="525192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결제 통계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3" name="직선 연결선 22"/>
          <p:cNvCxnSpPr>
            <a:endCxn id="21" idx="1"/>
          </p:cNvCxnSpPr>
          <p:nvPr/>
        </p:nvCxnSpPr>
        <p:spPr bwMode="auto">
          <a:xfrm>
            <a:off x="3200067" y="412443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22" idx="1"/>
          </p:cNvCxnSpPr>
          <p:nvPr/>
        </p:nvCxnSpPr>
        <p:spPr bwMode="auto">
          <a:xfrm>
            <a:off x="3200067" y="543194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 bwMode="auto">
          <a:xfrm>
            <a:off x="3508598" y="4437329"/>
            <a:ext cx="864096" cy="283132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상세 조회</a:t>
            </a:r>
          </a:p>
        </p:txBody>
      </p:sp>
      <p:cxnSp>
        <p:nvCxnSpPr>
          <p:cNvPr id="48" name="직선 연결선 47"/>
          <p:cNvCxnSpPr>
            <a:stCxn id="21" idx="2"/>
            <a:endCxn id="46" idx="0"/>
          </p:cNvCxnSpPr>
          <p:nvPr/>
        </p:nvCxnSpPr>
        <p:spPr bwMode="auto">
          <a:xfrm flipH="1">
            <a:off x="3940646" y="4304457"/>
            <a:ext cx="1" cy="1328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9" name="직선 화살표 연결선 48"/>
          <p:cNvCxnSpPr/>
          <p:nvPr/>
        </p:nvCxnSpPr>
        <p:spPr bwMode="auto">
          <a:xfrm>
            <a:off x="5497010" y="3798656"/>
            <a:ext cx="0" cy="163328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0" name="모서리가 둥근 직사각형 49"/>
          <p:cNvSpPr/>
          <p:nvPr/>
        </p:nvSpPr>
        <p:spPr bwMode="auto">
          <a:xfrm>
            <a:off x="5657284" y="3944417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전체구매내역</a:t>
            </a: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5657284" y="525192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구매 통계</a:t>
            </a:r>
          </a:p>
        </p:txBody>
      </p:sp>
      <p:cxnSp>
        <p:nvCxnSpPr>
          <p:cNvPr id="52" name="직선 연결선 51"/>
          <p:cNvCxnSpPr>
            <a:endCxn id="50" idx="1"/>
          </p:cNvCxnSpPr>
          <p:nvPr/>
        </p:nvCxnSpPr>
        <p:spPr bwMode="auto">
          <a:xfrm>
            <a:off x="5497010" y="4124437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51" idx="1"/>
          </p:cNvCxnSpPr>
          <p:nvPr/>
        </p:nvCxnSpPr>
        <p:spPr bwMode="auto">
          <a:xfrm>
            <a:off x="5497010" y="543194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 bwMode="auto">
          <a:xfrm>
            <a:off x="5805541" y="4437329"/>
            <a:ext cx="864096" cy="283132"/>
          </a:xfrm>
          <a:prstGeom prst="roundRect">
            <a:avLst/>
          </a:prstGeom>
          <a:solidFill>
            <a:srgbClr val="F7FFFD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상세 조회</a:t>
            </a:r>
          </a:p>
        </p:txBody>
      </p:sp>
      <p:cxnSp>
        <p:nvCxnSpPr>
          <p:cNvPr id="55" name="직선 연결선 54"/>
          <p:cNvCxnSpPr>
            <a:stCxn id="50" idx="2"/>
            <a:endCxn id="54" idx="0"/>
          </p:cNvCxnSpPr>
          <p:nvPr/>
        </p:nvCxnSpPr>
        <p:spPr bwMode="auto">
          <a:xfrm flipH="1">
            <a:off x="6237589" y="4304457"/>
            <a:ext cx="1" cy="1328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7" name="직선 화살표 연결선 56"/>
          <p:cNvCxnSpPr/>
          <p:nvPr/>
        </p:nvCxnSpPr>
        <p:spPr bwMode="auto">
          <a:xfrm flipH="1">
            <a:off x="7673045" y="3812487"/>
            <a:ext cx="1" cy="211362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8" name="모서리가 둥근 직사각형 57"/>
          <p:cNvSpPr/>
          <p:nvPr/>
        </p:nvSpPr>
        <p:spPr bwMode="auto">
          <a:xfrm>
            <a:off x="7833320" y="3958248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계좌상세조회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0" name="직선 연결선 59"/>
          <p:cNvCxnSpPr>
            <a:endCxn id="58" idx="1"/>
          </p:cNvCxnSpPr>
          <p:nvPr/>
        </p:nvCxnSpPr>
        <p:spPr bwMode="auto">
          <a:xfrm>
            <a:off x="7673046" y="4138268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 bwMode="auto">
          <a:xfrm>
            <a:off x="7833320" y="4405269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결제내역조회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5" name="직선 연결선 64"/>
          <p:cNvCxnSpPr>
            <a:endCxn id="64" idx="1"/>
          </p:cNvCxnSpPr>
          <p:nvPr/>
        </p:nvCxnSpPr>
        <p:spPr bwMode="auto">
          <a:xfrm>
            <a:off x="7673046" y="4585289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 bwMode="auto">
          <a:xfrm>
            <a:off x="7833320" y="4849594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구매내역조회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7" name="직선 연결선 66"/>
          <p:cNvCxnSpPr>
            <a:endCxn id="66" idx="1"/>
          </p:cNvCxnSpPr>
          <p:nvPr/>
        </p:nvCxnSpPr>
        <p:spPr bwMode="auto">
          <a:xfrm>
            <a:off x="7673046" y="5029614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 bwMode="auto">
          <a:xfrm>
            <a:off x="7833319" y="5297841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PG</a:t>
            </a: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로그 내역</a:t>
            </a:r>
          </a:p>
        </p:txBody>
      </p:sp>
      <p:cxnSp>
        <p:nvCxnSpPr>
          <p:cNvPr id="69" name="직선 연결선 68"/>
          <p:cNvCxnSpPr>
            <a:endCxn id="68" idx="1"/>
          </p:cNvCxnSpPr>
          <p:nvPr/>
        </p:nvCxnSpPr>
        <p:spPr bwMode="auto">
          <a:xfrm>
            <a:off x="7673045" y="5477861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 bwMode="auto">
          <a:xfrm>
            <a:off x="7833319" y="5746088"/>
            <a:ext cx="1160611" cy="360040"/>
          </a:xfrm>
          <a:prstGeom prst="roundRect">
            <a:avLst/>
          </a:prstGeom>
          <a:solidFill>
            <a:srgbClr val="E4E4F8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메모내역조회</a:t>
            </a:r>
          </a:p>
        </p:txBody>
      </p:sp>
      <p:cxnSp>
        <p:nvCxnSpPr>
          <p:cNvPr id="71" name="직선 연결선 70"/>
          <p:cNvCxnSpPr>
            <a:endCxn id="70" idx="1"/>
          </p:cNvCxnSpPr>
          <p:nvPr/>
        </p:nvCxnSpPr>
        <p:spPr bwMode="auto">
          <a:xfrm>
            <a:off x="7673045" y="5926108"/>
            <a:ext cx="160274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668394"/>
      </p:ext>
    </p:extLst>
  </p:cSld>
  <p:clrMapOvr>
    <a:masterClrMapping/>
  </p:clrMapOvr>
  <p:transition spd="med"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DDF34-EF82-CB45-2F47-89D4A96D1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166E1E45-40F5-FB6F-A124-96D733279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계좌 상세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A3DF20-EE59-02F9-7D07-9F54EAED8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907756-AD08-D590-87D4-53A3D0C14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8AA03E-41CD-3AFE-C1CD-33D56FA4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E2A08E-00E9-CD7C-A3CD-045B5785A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C30F2-9451-FB2F-3832-F93D22460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1835B2-E897-3F5E-FC00-6D80CA699FBE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F6A7B-0FF9-10B2-EA4A-7F866832D3E9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92E7610-1C6F-7255-A3DE-6519D6C7F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729405"/>
              </p:ext>
            </p:extLst>
          </p:nvPr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2BE7870-2BC6-DE1B-E7E0-1A4D91E3A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404307"/>
              </p:ext>
            </p:extLst>
          </p:nvPr>
        </p:nvGraphicFramePr>
        <p:xfrm>
          <a:off x="7910533" y="935735"/>
          <a:ext cx="1924882" cy="2097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계좌 상세 조회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아이디와 기간을 입력 받고 해당 조건내의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299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입력된 메모내역 저장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59056"/>
                  </a:ext>
                </a:extLst>
              </a:tr>
              <a:tr h="128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최초 진입 시 계좌 상세 정보가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탭으로 각 내용 분리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436893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BB3A6A-48B4-FAF7-766F-767AE362731D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5EA6CEF2-8C71-9087-ABC5-322B2F294868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CAF50698-6EC6-C2AC-DC3B-E8BC7FC41F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238F8CA-018A-7BBE-5F47-2F067486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654395"/>
              </p:ext>
            </p:extLst>
          </p:nvPr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ACDDFD-AF22-1F2D-5A94-69D9C8F43398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55C31DB5-BA64-6CEE-DAF8-228849759B28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E286CC94-D324-7826-40C8-8CA3F710A496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7739B773-F8F0-FD35-9AA8-0DAD9040B7D2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61098D-EC43-91A6-6940-67132818AAAC}"/>
              </a:ext>
            </a:extLst>
          </p:cNvPr>
          <p:cNvSpPr/>
          <p:nvPr/>
        </p:nvSpPr>
        <p:spPr>
          <a:xfrm>
            <a:off x="1963498" y="4448904"/>
            <a:ext cx="5481740" cy="13423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ECB2D92-49CE-98FC-FCC0-9F63B1883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131377"/>
              </p:ext>
            </p:extLst>
          </p:nvPr>
        </p:nvGraphicFramePr>
        <p:xfrm>
          <a:off x="2149550" y="4580518"/>
          <a:ext cx="5107708" cy="243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6927">
                  <a:extLst>
                    <a:ext uri="{9D8B030D-6E8A-4147-A177-3AD203B41FA5}">
                      <a16:colId xmlns:a16="http://schemas.microsoft.com/office/drawing/2014/main" val="3704849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211292024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159265325"/>
                    </a:ext>
                  </a:extLst>
                </a:gridCol>
                <a:gridCol w="1276927">
                  <a:extLst>
                    <a:ext uri="{9D8B030D-6E8A-4147-A177-3AD203B41FA5}">
                      <a16:colId xmlns:a16="http://schemas.microsoft.com/office/drawing/2014/main" val="3631832660"/>
                    </a:ext>
                  </a:extLst>
                </a:gridCol>
              </a:tblGrid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충전 캐시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잔액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캐시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30,000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43760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EC8C192-3093-0008-7DC5-136345EC9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85285"/>
              </p:ext>
            </p:extLst>
          </p:nvPr>
        </p:nvGraphicFramePr>
        <p:xfrm>
          <a:off x="2104954" y="5102726"/>
          <a:ext cx="5177322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3704849"/>
                    </a:ext>
                  </a:extLst>
                </a:gridCol>
                <a:gridCol w="957405">
                  <a:extLst>
                    <a:ext uri="{9D8B030D-6E8A-4147-A177-3AD203B41FA5}">
                      <a16:colId xmlns:a16="http://schemas.microsoft.com/office/drawing/2014/main" val="3211292024"/>
                    </a:ext>
                  </a:extLst>
                </a:gridCol>
                <a:gridCol w="1530668">
                  <a:extLst>
                    <a:ext uri="{9D8B030D-6E8A-4147-A177-3AD203B41FA5}">
                      <a16:colId xmlns:a16="http://schemas.microsoft.com/office/drawing/2014/main" val="3159265325"/>
                    </a:ext>
                  </a:extLst>
                </a:gridCol>
                <a:gridCol w="1179219">
                  <a:extLst>
                    <a:ext uri="{9D8B030D-6E8A-4147-A177-3AD203B41FA5}">
                      <a16:colId xmlns:a16="http://schemas.microsoft.com/office/drawing/2014/main" val="3631832660"/>
                    </a:ext>
                  </a:extLst>
                </a:gridCol>
              </a:tblGrid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충전된 실 캐시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210,000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사용한 충전 캐시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130,000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2437607"/>
                  </a:ext>
                </a:extLst>
              </a:tr>
              <a:tr h="141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충전된 보너스 캐시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80,000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사용한 보너스 캐시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누계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50,000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80404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C60F640B-A11B-20D5-FEB0-724995BF8303}"/>
              </a:ext>
            </a:extLst>
          </p:cNvPr>
          <p:cNvSpPr/>
          <p:nvPr/>
        </p:nvSpPr>
        <p:spPr>
          <a:xfrm>
            <a:off x="4098694" y="260215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A4955C-CB88-D056-980A-DEFB59F28C3A}"/>
              </a:ext>
            </a:extLst>
          </p:cNvPr>
          <p:cNvSpPr/>
          <p:nvPr/>
        </p:nvSpPr>
        <p:spPr>
          <a:xfrm>
            <a:off x="6651666" y="368899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BEE76A-8626-B9D1-BC44-95713E3BF40B}"/>
              </a:ext>
            </a:extLst>
          </p:cNvPr>
          <p:cNvSpPr/>
          <p:nvPr/>
        </p:nvSpPr>
        <p:spPr>
          <a:xfrm>
            <a:off x="1813892" y="405954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94799"/>
      </p:ext>
    </p:extLst>
  </p:cSld>
  <p:clrMapOvr>
    <a:masterClrMapping/>
  </p:clrMapOvr>
  <p:transition spd="med"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8BE4B-F8FA-BD76-81A8-0DE7B272A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97C2AF3-BDD6-E8B7-BB0D-98D83FE04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결제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A09806-1DF7-9922-2250-18737052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CF5098-62CE-9118-55DE-DD4E66549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6E570C-05B9-F64E-672E-0A4F2A81B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1A7368-D0AA-87CF-CC55-014ABD447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3477D2-E5E4-4888-4D14-DCC561EFF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1C096A8-A219-98A1-D07A-50D692C918B5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F92BD-733E-5B15-6C78-B7D27DC94723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F09B309-3D22-728D-3FAD-C3A3A757271D}"/>
              </a:ext>
            </a:extLst>
          </p:cNvPr>
          <p:cNvGraphicFramePr>
            <a:graphicFrameLocks noGrp="1"/>
          </p:cNvGraphicFramePr>
          <p:nvPr/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87A6B7D-B5F4-984F-0715-77E9E136A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99937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결제 내역 조회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가능하게 하고 클릭 시 해당 결제내역 상세 페이지를 팝업으로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D80216-5D41-4F84-6C26-0F6D73FB8F78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A15C2B4-E92A-659F-605B-F7B673753026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3917E24-4D3D-642C-C665-BC6CEDA2045B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B97D414-94CD-5668-D317-540F59E17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132977"/>
              </p:ext>
            </p:extLst>
          </p:nvPr>
        </p:nvGraphicFramePr>
        <p:xfrm>
          <a:off x="1967652" y="4448904"/>
          <a:ext cx="543362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220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내역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 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남은 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2025-04-04 16:11:10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supreme payment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supreme payment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supreme payment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supreme payment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C2A212D1-077B-A414-0731-56A443466F60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A2DECA92-39A5-993B-0447-46FC8BA9EC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449E9355-B0A2-7B20-7AF9-CFFDAB8A20E1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20391211-EE82-42D8-BE1F-9410CFEE9DFB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99784432-3103-2754-1C17-C35839F9A877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235AF-DEB0-E474-4DD4-882A0D330CB3}"/>
              </a:ext>
            </a:extLst>
          </p:cNvPr>
          <p:cNvSpPr txBox="1"/>
          <p:nvPr/>
        </p:nvSpPr>
        <p:spPr bwMode="auto">
          <a:xfrm>
            <a:off x="1953973" y="5586189"/>
            <a:ext cx="273664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결제 총 금액 </a:t>
            </a:r>
            <a:r>
              <a:rPr lang="en-US" altLang="ko-KR" sz="1000" dirty="0">
                <a:latin typeface="굴림" charset="-127"/>
                <a:ea typeface="굴림" charset="-127"/>
              </a:rPr>
              <a:t>: 15,000, </a:t>
            </a:r>
            <a:r>
              <a:rPr lang="ko-KR" altLang="en-US" sz="1000" b="1" dirty="0">
                <a:latin typeface="굴림" charset="-127"/>
                <a:ea typeface="굴림" charset="-127"/>
              </a:rPr>
              <a:t>남은 총 금액 </a:t>
            </a:r>
            <a:r>
              <a:rPr lang="en-US" altLang="ko-KR" sz="1000" dirty="0">
                <a:latin typeface="굴림" charset="-127"/>
                <a:ea typeface="굴림" charset="-127"/>
              </a:rPr>
              <a:t>: 8,000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72286-6D76-2EDB-D9E8-08CA57E911C7}"/>
              </a:ext>
            </a:extLst>
          </p:cNvPr>
          <p:cNvSpPr txBox="1"/>
          <p:nvPr/>
        </p:nvSpPr>
        <p:spPr bwMode="auto">
          <a:xfrm>
            <a:off x="6550302" y="5604445"/>
            <a:ext cx="67037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dirty="0">
                <a:latin typeface="굴림" charset="-127"/>
                <a:ea typeface="굴림" charset="-127"/>
              </a:rPr>
              <a:t>[1][2][3]</a:t>
            </a:r>
            <a:endParaRPr lang="ko-KR" altLang="en-US" sz="800" dirty="0">
              <a:latin typeface="굴림" charset="-127"/>
              <a:ea typeface="굴림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7DB00C0-7C6B-537F-67D6-A8BF617DA586}"/>
              </a:ext>
            </a:extLst>
          </p:cNvPr>
          <p:cNvSpPr/>
          <p:nvPr/>
        </p:nvSpPr>
        <p:spPr>
          <a:xfrm>
            <a:off x="4080453" y="442112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69349"/>
      </p:ext>
    </p:extLst>
  </p:cSld>
  <p:clrMapOvr>
    <a:masterClrMapping/>
  </p:clrMapOvr>
  <p:transition spd="med"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F5FBE-2987-37AA-BC38-2D15B402B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9E8EA3F1-6532-7C2F-2CBF-DBE03D77B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구매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F43C6-726B-6DB8-E03E-61EB4B15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5EF49-DD55-7B88-7967-141FFE567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3F62D9-869A-0EA0-DE25-1177CD14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481CE3-D678-CD6C-98B2-D67F5901C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C6096F-E582-5933-7A7C-849A4A12F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A1B375-A624-0754-9E77-12E6A175D33A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C9E80-E39F-7286-1119-B2A7779BB8AD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6547FD5-F8C3-A249-28A5-B57A08F3EA8A}"/>
              </a:ext>
            </a:extLst>
          </p:cNvPr>
          <p:cNvGraphicFramePr>
            <a:graphicFrameLocks noGrp="1"/>
          </p:cNvGraphicFramePr>
          <p:nvPr/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88EF51-79C0-1626-2389-41AC2B460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7599"/>
              </p:ext>
            </p:extLst>
          </p:nvPr>
        </p:nvGraphicFramePr>
        <p:xfrm>
          <a:off x="7910533" y="935735"/>
          <a:ext cx="192488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칼럼을 클릭 가능하게 하고 클릭 시 해당 구매내역 상세 페이지를 팝업으로 띄움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6B9750-D006-0D97-17A9-479E35767D5E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4B5D2EA-E1E6-B60B-FF0F-89E6043469B3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A64C43-248B-2862-D142-9F6125C31A70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7B53CF6-D67C-CCE5-BA4A-D14545518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937500"/>
              </p:ext>
            </p:extLst>
          </p:nvPr>
        </p:nvGraphicFramePr>
        <p:xfrm>
          <a:off x="1967652" y="4448904"/>
          <a:ext cx="543362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220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 내역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구매 금액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2025-04-04 16:11:10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빌더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패왕지로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천혈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Canceled</a:t>
                      </a:r>
                      <a:endParaRPr lang="ko-KR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혈마전기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Normal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45221D82-17BD-9546-C051-2E41F37D3220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A916074C-F998-BEDE-75AC-3C5DF9CE2110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EA0A510B-8BC0-3D15-4C2C-F90616840911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308C7A10-6A3A-64C0-51D7-416662BD65AA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3A913C07-66C8-4CE6-559B-E939114A2213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E2B8D-24BE-5701-941B-8E6AAEF12CD9}"/>
              </a:ext>
            </a:extLst>
          </p:cNvPr>
          <p:cNvSpPr txBox="1"/>
          <p:nvPr/>
        </p:nvSpPr>
        <p:spPr bwMode="auto">
          <a:xfrm>
            <a:off x="1953973" y="5586189"/>
            <a:ext cx="13676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구매 총 금액 </a:t>
            </a:r>
            <a:r>
              <a:rPr lang="en-US" altLang="ko-KR" sz="1000" dirty="0">
                <a:latin typeface="굴림" charset="-127"/>
                <a:ea typeface="굴림" charset="-127"/>
              </a:rPr>
              <a:t>: 7,000</a:t>
            </a:r>
            <a:endParaRPr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B572F-6891-499E-7A30-6B75F5DF4D67}"/>
              </a:ext>
            </a:extLst>
          </p:cNvPr>
          <p:cNvSpPr txBox="1"/>
          <p:nvPr/>
        </p:nvSpPr>
        <p:spPr bwMode="auto">
          <a:xfrm>
            <a:off x="6550302" y="5604445"/>
            <a:ext cx="67037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ko-KR" sz="800" dirty="0">
                <a:latin typeface="굴림" charset="-127"/>
                <a:ea typeface="굴림" charset="-127"/>
              </a:rPr>
              <a:t>[1][2][3]</a:t>
            </a:r>
            <a:endParaRPr lang="ko-KR" altLang="en-US" sz="800" dirty="0">
              <a:latin typeface="굴림" charset="-127"/>
              <a:ea typeface="굴림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4CA45A7-52E6-66E2-667E-03C8DF7FE497}"/>
              </a:ext>
            </a:extLst>
          </p:cNvPr>
          <p:cNvSpPr/>
          <p:nvPr/>
        </p:nvSpPr>
        <p:spPr>
          <a:xfrm>
            <a:off x="4090259" y="4472123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39740"/>
      </p:ext>
    </p:extLst>
  </p:cSld>
  <p:clrMapOvr>
    <a:masterClrMapping/>
  </p:clrMapOvr>
  <p:transition spd="med"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74C71-8DD7-70BF-29F0-32E22E10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494F2BA7-814F-D150-55C9-A247B9948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2220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PG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5B912C-BAF1-33BA-4A74-C201A1A7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295DCE-5DF5-BDF4-6BFA-05C90995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0E8555-6752-A457-FCAC-C1FDF5ABB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C2F0C7-1EE5-6E77-18E8-E9B8D7DFA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F937EC-EBC3-0429-B1C5-2C6A2AFF9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9B3CDE-AC0F-F713-8ADA-06925F6A3209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13C54-A681-9FC1-909E-5166C2957C4E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2F959CC-4232-61EA-F845-22FF8153707C}"/>
              </a:ext>
            </a:extLst>
          </p:cNvPr>
          <p:cNvGraphicFramePr>
            <a:graphicFrameLocks noGrp="1"/>
          </p:cNvGraphicFramePr>
          <p:nvPr/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7586F9D-D8BA-E852-91E1-B67312776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720011"/>
              </p:ext>
            </p:extLst>
          </p:nvPr>
        </p:nvGraphicFramePr>
        <p:xfrm>
          <a:off x="7910533" y="935735"/>
          <a:ext cx="192488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PG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 내역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1828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특정 주문번호를 입력하여 주문번호 검색 출력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B45BC5-8FC9-8FAA-D8B0-DA2992BF02D7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9B15DA-A029-B83C-8252-F80076524C30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A74372-C882-EA2C-BBCC-F8F86596A17E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2EF0DC-ED22-B1DC-DE3B-6C83B38B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25831"/>
              </p:ext>
            </p:extLst>
          </p:nvPr>
        </p:nvGraphicFramePr>
        <p:xfrm>
          <a:off x="1967652" y="4448904"/>
          <a:ext cx="567563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293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1146493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1181417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616268">
                  <a:extLst>
                    <a:ext uri="{9D8B030D-6E8A-4147-A177-3AD203B41FA5}">
                      <a16:colId xmlns:a16="http://schemas.microsoft.com/office/drawing/2014/main" val="2622257215"/>
                    </a:ext>
                  </a:extLst>
                </a:gridCol>
                <a:gridCol w="884555">
                  <a:extLst>
                    <a:ext uri="{9D8B030D-6E8A-4147-A177-3AD203B41FA5}">
                      <a16:colId xmlns:a16="http://schemas.microsoft.com/office/drawing/2014/main" val="1424343245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주문번호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수단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정보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승인 결과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충전경로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202504040000001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supreme voucher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PayCash Success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2025-04-04</a:t>
                      </a:r>
                    </a:p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13:11:25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4754DCCE-B914-B154-E37D-538BF9590567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807E58B2-1A3E-3F95-1837-1F0D5586D406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7AC06C40-7C8C-21DD-1497-5422EF4684E3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73A1E855-5678-7CE4-8387-75562C84A8FE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0215728E-7AEB-472B-F44F-C0AC54654C33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08AC5-A24D-072E-B84B-BA4CD1ED42DF}"/>
              </a:ext>
            </a:extLst>
          </p:cNvPr>
          <p:cNvSpPr txBox="1"/>
          <p:nvPr/>
        </p:nvSpPr>
        <p:spPr bwMode="auto">
          <a:xfrm>
            <a:off x="992560" y="4365104"/>
            <a:ext cx="766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주문번호</a:t>
            </a:r>
            <a:r>
              <a:rPr lang="en-US" altLang="ko-KR" sz="1000" dirty="0">
                <a:latin typeface="굴림" charset="-127"/>
                <a:ea typeface="굴림" charset="-127"/>
              </a:rPr>
              <a:t>?</a:t>
            </a:r>
          </a:p>
          <a:p>
            <a:pPr marL="228600" indent="-228600"/>
            <a:r>
              <a:rPr lang="ko-KR" altLang="en-US" sz="1000" dirty="0">
                <a:latin typeface="굴림" charset="-127"/>
                <a:ea typeface="굴림" charset="-127"/>
              </a:rPr>
              <a:t>캐시번호</a:t>
            </a:r>
            <a:r>
              <a:rPr lang="en-US" altLang="ko-KR" sz="1000" dirty="0">
                <a:latin typeface="굴림" charset="-127"/>
                <a:ea typeface="굴림" charset="-127"/>
              </a:rPr>
              <a:t>?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165269-B77A-43E1-36E2-5C9AABE20EAA}"/>
              </a:ext>
            </a:extLst>
          </p:cNvPr>
          <p:cNvSpPr/>
          <p:nvPr/>
        </p:nvSpPr>
        <p:spPr>
          <a:xfrm>
            <a:off x="6170778" y="4187952"/>
            <a:ext cx="792088" cy="2442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A4210-CEF9-1E3E-A8DB-FEA685449676}"/>
              </a:ext>
            </a:extLst>
          </p:cNvPr>
          <p:cNvSpPr txBox="1"/>
          <p:nvPr/>
        </p:nvSpPr>
        <p:spPr bwMode="auto">
          <a:xfrm>
            <a:off x="5615311" y="420212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800" b="1" dirty="0">
                <a:latin typeface="굴림" charset="-127"/>
                <a:ea typeface="굴림" charset="-127"/>
              </a:rPr>
              <a:t>주문번호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80D175B-5A51-1C11-6A88-A186CE06C0B4}"/>
              </a:ext>
            </a:extLst>
          </p:cNvPr>
          <p:cNvSpPr/>
          <p:nvPr/>
        </p:nvSpPr>
        <p:spPr>
          <a:xfrm>
            <a:off x="7041232" y="4167355"/>
            <a:ext cx="477101" cy="2720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633420-F73E-FB23-46A9-A045ED45A9BB}"/>
              </a:ext>
            </a:extLst>
          </p:cNvPr>
          <p:cNvSpPr/>
          <p:nvPr/>
        </p:nvSpPr>
        <p:spPr>
          <a:xfrm>
            <a:off x="6872624" y="4061039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46178"/>
      </p:ext>
    </p:extLst>
  </p:cSld>
  <p:clrMapOvr>
    <a:masterClrMapping/>
  </p:clrMapOvr>
  <p:transition spd="med"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7BB2C-065B-4F51-8253-D27F7BE4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TextBox 43">
            <a:extLst>
              <a:ext uri="{FF2B5EF4-FFF2-40B4-BE49-F238E27FC236}">
                <a16:creationId xmlns:a16="http://schemas.microsoft.com/office/drawing/2014/main" id="{C2E207C4-0105-216D-ACEB-DFFE1755A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20409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관리자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사용자 계좌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&gt; 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메모 내역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B74C1-E10E-F854-75AC-5DDE9B62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8" y="691547"/>
            <a:ext cx="7666768" cy="602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9FBAE9-6863-054B-DAE9-A1AA79EDF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2" y="732804"/>
            <a:ext cx="1293384" cy="4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1ACDD8-3A40-B80D-A790-EF8E67BE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71" y="1066781"/>
            <a:ext cx="6328754" cy="481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744E99-4BE1-CA44-1848-A956825CC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09" y="2204864"/>
            <a:ext cx="3693781" cy="35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77928B-CB49-1E97-CD82-333EE2CEC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545" y="1938127"/>
            <a:ext cx="1924319" cy="2667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82A1E4-078A-2C25-7544-7065A8EDC142}"/>
              </a:ext>
            </a:extLst>
          </p:cNvPr>
          <p:cNvSpPr/>
          <p:nvPr/>
        </p:nvSpPr>
        <p:spPr>
          <a:xfrm>
            <a:off x="6063116" y="2204864"/>
            <a:ext cx="83410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F41B4-349E-B0E7-530C-D320205EDE5E}"/>
              </a:ext>
            </a:extLst>
          </p:cNvPr>
          <p:cNvSpPr txBox="1"/>
          <p:nvPr/>
        </p:nvSpPr>
        <p:spPr bwMode="auto">
          <a:xfrm>
            <a:off x="2155594" y="1127839"/>
            <a:ext cx="7409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계좌 조회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359F94A-3E3B-BE80-913C-327440FE5148}"/>
              </a:ext>
            </a:extLst>
          </p:cNvPr>
          <p:cNvGraphicFramePr>
            <a:graphicFrameLocks noGrp="1"/>
          </p:cNvGraphicFramePr>
          <p:nvPr/>
        </p:nvGraphicFramePr>
        <p:xfrm>
          <a:off x="1963498" y="3185160"/>
          <a:ext cx="5481740" cy="487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2">
                  <a:extLst>
                    <a:ext uri="{9D8B030D-6E8A-4147-A177-3AD203B41FA5}">
                      <a16:colId xmlns:a16="http://schemas.microsoft.com/office/drawing/2014/main" val="2866387033"/>
                    </a:ext>
                  </a:extLst>
                </a:gridCol>
                <a:gridCol w="1036852">
                  <a:extLst>
                    <a:ext uri="{9D8B030D-6E8A-4147-A177-3AD203B41FA5}">
                      <a16:colId xmlns:a16="http://schemas.microsoft.com/office/drawing/2014/main" val="370995994"/>
                    </a:ext>
                  </a:extLst>
                </a:gridCol>
                <a:gridCol w="898234">
                  <a:extLst>
                    <a:ext uri="{9D8B030D-6E8A-4147-A177-3AD203B41FA5}">
                      <a16:colId xmlns:a16="http://schemas.microsoft.com/office/drawing/2014/main" val="2319642051"/>
                    </a:ext>
                  </a:extLst>
                </a:gridCol>
                <a:gridCol w="877964">
                  <a:extLst>
                    <a:ext uri="{9D8B030D-6E8A-4147-A177-3AD203B41FA5}">
                      <a16:colId xmlns:a16="http://schemas.microsoft.com/office/drawing/2014/main" val="155905663"/>
                    </a:ext>
                  </a:extLst>
                </a:gridCol>
                <a:gridCol w="571326">
                  <a:extLst>
                    <a:ext uri="{9D8B030D-6E8A-4147-A177-3AD203B41FA5}">
                      <a16:colId xmlns:a16="http://schemas.microsoft.com/office/drawing/2014/main" val="2423495705"/>
                    </a:ext>
                  </a:extLst>
                </a:gridCol>
                <a:gridCol w="1204872">
                  <a:extLst>
                    <a:ext uri="{9D8B030D-6E8A-4147-A177-3AD203B41FA5}">
                      <a16:colId xmlns:a16="http://schemas.microsoft.com/office/drawing/2014/main" val="3984351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번호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변준수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84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1997-04-29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2025-04-04 10:00:00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557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7E6FA61-FAF5-59FF-8A7D-47A874E9E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51689"/>
              </p:ext>
            </p:extLst>
          </p:nvPr>
        </p:nvGraphicFramePr>
        <p:xfrm>
          <a:off x="7910533" y="935735"/>
          <a:ext cx="1924882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08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 계좌내역 조회 페이지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메모 내역 조회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1BF758-A2D0-9F5F-2564-4A85300F0A3E}"/>
              </a:ext>
            </a:extLst>
          </p:cNvPr>
          <p:cNvSpPr/>
          <p:nvPr/>
        </p:nvSpPr>
        <p:spPr>
          <a:xfrm>
            <a:off x="3106109" y="1528217"/>
            <a:ext cx="1198819" cy="2117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jsbyeon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22E4A44-A855-677E-96A5-4CEB83851D2B}"/>
              </a:ext>
            </a:extLst>
          </p:cNvPr>
          <p:cNvGraphicFramePr>
            <a:graphicFrameLocks noGrp="1"/>
          </p:cNvGraphicFramePr>
          <p:nvPr/>
        </p:nvGraphicFramePr>
        <p:xfrm>
          <a:off x="1946036" y="3818180"/>
          <a:ext cx="4735156" cy="259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041">
                  <a:extLst>
                    <a:ext uri="{9D8B030D-6E8A-4147-A177-3AD203B41FA5}">
                      <a16:colId xmlns:a16="http://schemas.microsoft.com/office/drawing/2014/main" val="420470679"/>
                    </a:ext>
                  </a:extLst>
                </a:gridCol>
                <a:gridCol w="3901115">
                  <a:extLst>
                    <a:ext uri="{9D8B030D-6E8A-4147-A177-3AD203B41FA5}">
                      <a16:colId xmlns:a16="http://schemas.microsoft.com/office/drawing/2014/main" val="2076778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메모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F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03719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065E18-FC4A-0837-CBA2-431199C4C0F9}"/>
              </a:ext>
            </a:extLst>
          </p:cNvPr>
          <p:cNvSpPr/>
          <p:nvPr/>
        </p:nvSpPr>
        <p:spPr>
          <a:xfrm>
            <a:off x="6799890" y="3808655"/>
            <a:ext cx="645348" cy="259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DD82E9-08DE-2297-3051-67AF65F8F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650535"/>
              </p:ext>
            </p:extLst>
          </p:nvPr>
        </p:nvGraphicFramePr>
        <p:xfrm>
          <a:off x="1967652" y="4448904"/>
          <a:ext cx="538951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618">
                  <a:extLst>
                    <a:ext uri="{9D8B030D-6E8A-4147-A177-3AD203B41FA5}">
                      <a16:colId xmlns:a16="http://schemas.microsoft.com/office/drawing/2014/main" val="2074495830"/>
                    </a:ext>
                  </a:extLst>
                </a:gridCol>
                <a:gridCol w="648018">
                  <a:extLst>
                    <a:ext uri="{9D8B030D-6E8A-4147-A177-3AD203B41FA5}">
                      <a16:colId xmlns:a16="http://schemas.microsoft.com/office/drawing/2014/main" val="4203616555"/>
                    </a:ext>
                  </a:extLst>
                </a:gridCol>
                <a:gridCol w="1731728">
                  <a:extLst>
                    <a:ext uri="{9D8B030D-6E8A-4147-A177-3AD203B41FA5}">
                      <a16:colId xmlns:a16="http://schemas.microsoft.com/office/drawing/2014/main" val="1203898595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3299943494"/>
                    </a:ext>
                  </a:extLst>
                </a:gridCol>
                <a:gridCol w="1647054">
                  <a:extLst>
                    <a:ext uri="{9D8B030D-6E8A-4147-A177-3AD203B41FA5}">
                      <a16:colId xmlns:a16="http://schemas.microsoft.com/office/drawing/2014/main" val="2847409138"/>
                    </a:ext>
                  </a:extLst>
                </a:gridCol>
              </a:tblGrid>
              <a:tr h="158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사용자 번호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사용자 </a:t>
                      </a:r>
                      <a:r>
                        <a:rPr lang="en-US" altLang="ko-KR" sz="800" dirty="0"/>
                        <a:t>ID</a:t>
                      </a:r>
                      <a:endParaRPr lang="ko-KR" altLang="en-US" sz="800" dirty="0"/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메모 내용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관리자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>
                    <a:solidFill>
                      <a:srgbClr val="35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43524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2025-04-04 16:11:10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722"/>
                  </a:ext>
                </a:extLst>
              </a:tr>
              <a:tr h="1831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2025-04-03 17:00:15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50589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13:12:11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9628"/>
                  </a:ext>
                </a:extLst>
              </a:tr>
              <a:tr h="170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/>
                        <a:ea typeface="굴림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/>
                          <a:ea typeface="굴림"/>
                          <a:cs typeface="+mn-cs"/>
                        </a:rPr>
                        <a:t>jsbyeon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admin1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2025-04-01 09:08:47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10749"/>
                  </a:ext>
                </a:extLst>
              </a:tr>
            </a:tbl>
          </a:graphicData>
        </a:graphic>
      </p:graphicFrame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56958C94-EAEB-4C08-CA32-92E81295ED59}"/>
              </a:ext>
            </a:extLst>
          </p:cNvPr>
          <p:cNvSpPr/>
          <p:nvPr/>
        </p:nvSpPr>
        <p:spPr>
          <a:xfrm>
            <a:off x="1963498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계좌 상세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77F2DF90-263E-8AD7-3884-03722469448A}"/>
              </a:ext>
            </a:extLst>
          </p:cNvPr>
          <p:cNvSpPr/>
          <p:nvPr/>
        </p:nvSpPr>
        <p:spPr>
          <a:xfrm>
            <a:off x="2648744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결제 내역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A2981201-C0D3-EE56-8123-35537407F6D7}"/>
              </a:ext>
            </a:extLst>
          </p:cNvPr>
          <p:cNvSpPr/>
          <p:nvPr/>
        </p:nvSpPr>
        <p:spPr>
          <a:xfrm>
            <a:off x="3335745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구매 내역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BAC10931-58BA-034F-0451-4CA004888561}"/>
              </a:ext>
            </a:extLst>
          </p:cNvPr>
          <p:cNvSpPr/>
          <p:nvPr/>
        </p:nvSpPr>
        <p:spPr>
          <a:xfrm>
            <a:off x="4022746" y="4176880"/>
            <a:ext cx="685246" cy="272024"/>
          </a:xfrm>
          <a:prstGeom prst="round2SameRect">
            <a:avLst/>
          </a:prstGeom>
          <a:solidFill>
            <a:srgbClr val="D1FFF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PG</a:t>
            </a:r>
            <a:r>
              <a:rPr lang="ko-KR" altLang="en-US" sz="800" b="1" dirty="0">
                <a:solidFill>
                  <a:schemeClr val="tx1"/>
                </a:solidFill>
              </a:rPr>
              <a:t>로그 내역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967186AA-3140-4339-9AF3-8E934C169D3C}"/>
              </a:ext>
            </a:extLst>
          </p:cNvPr>
          <p:cNvSpPr/>
          <p:nvPr/>
        </p:nvSpPr>
        <p:spPr>
          <a:xfrm>
            <a:off x="4712146" y="4176880"/>
            <a:ext cx="685246" cy="272024"/>
          </a:xfrm>
          <a:prstGeom prst="round2SameRect">
            <a:avLst/>
          </a:prstGeom>
          <a:solidFill>
            <a:srgbClr val="35DBD3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내역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420992" y="835795"/>
            <a:ext cx="921403" cy="34613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0292" y="826106"/>
            <a:ext cx="1218935" cy="4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95334"/>
      </p:ext>
    </p:extLst>
  </p:cSld>
  <p:clrMapOvr>
    <a:masterClrMapping/>
  </p:clrMapOvr>
  <p:transition spd="med"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4438116" y="3212976"/>
            <a:ext cx="107433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QA</a:t>
            </a:r>
            <a:endParaRPr kumimoji="1" lang="ko-KR" altLang="en-U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2595530"/>
      </p:ext>
    </p:extLst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4AC7-7BC1-C3A3-C595-4BFC4DD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7DEF1-B838-4DF0-E33D-7DBC71603252}"/>
              </a:ext>
            </a:extLst>
          </p:cNvPr>
          <p:cNvSpPr txBox="1"/>
          <p:nvPr/>
        </p:nvSpPr>
        <p:spPr>
          <a:xfrm>
            <a:off x="2864768" y="3212976"/>
            <a:ext cx="422102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사용자</a:t>
            </a:r>
            <a:r>
              <a:rPr kumimoji="1" lang="en-US" altLang="ko-KR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UI </a:t>
            </a:r>
            <a:r>
              <a:rPr kumimoji="1" lang="ko-KR" alt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421272662"/>
      </p:ext>
    </p:extLst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3" y="836712"/>
            <a:ext cx="7690120" cy="3672408"/>
          </a:xfrm>
          <a:prstGeom prst="rect">
            <a:avLst/>
          </a:prstGeom>
        </p:spPr>
      </p:pic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>
                <a:latin typeface="굴림" panose="020B0600000101010101" pitchFamily="34" charset="-127"/>
                <a:ea typeface="굴림" panose="020B0600000101010101" pitchFamily="34" charset="-127"/>
              </a:rPr>
              <a:t>메인화면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897216" y="73451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" name="타원 1"/>
          <p:cNvSpPr/>
          <p:nvPr/>
        </p:nvSpPr>
        <p:spPr>
          <a:xfrm>
            <a:off x="5110145" y="1797085"/>
            <a:ext cx="360239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208584" y="167268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800ADB-9D31-0ABF-0CAB-05BE26AF9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82789"/>
              </p:ext>
            </p:extLst>
          </p:nvPr>
        </p:nvGraphicFramePr>
        <p:xfrm>
          <a:off x="7910533" y="935735"/>
          <a:ext cx="1924882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893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메뉴와 상품이 보이는 메인 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세션을 저장하여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대신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잔액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코인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마이페이지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로그아웃으로 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각각 로그인 화면과 회원가입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캐러셀로 광고 배너를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초마다 자동으로 슬라이드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소설의 대표 이미지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제목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|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장르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평점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제목이나 이미지 클릭 시 해당 웹 소설 페이지로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624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 b="33712"/>
          <a:stretch/>
        </p:blipFill>
        <p:spPr>
          <a:xfrm>
            <a:off x="212379" y="884053"/>
            <a:ext cx="617218" cy="2318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0" y="3448614"/>
            <a:ext cx="6554746" cy="286070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03276" y="344792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928664" y="386104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3823462"/>
            <a:ext cx="216024" cy="14401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928664" y="4448062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4410476"/>
            <a:ext cx="216024" cy="14401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88904" y="38922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3854709"/>
            <a:ext cx="216024" cy="14401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928664" y="4986037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773" y="4948451"/>
            <a:ext cx="216024" cy="14401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17651" y="5567276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60" y="5529690"/>
            <a:ext cx="216024" cy="14401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92749" y="44446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858" y="4407109"/>
            <a:ext cx="216024" cy="1440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49144" y="3888429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253" y="3850843"/>
            <a:ext cx="216024" cy="14401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258868" y="4444695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77" y="4407109"/>
            <a:ext cx="216024" cy="14401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258868" y="50095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77" y="4971952"/>
            <a:ext cx="216024" cy="14401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094113" y="4994806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222" y="4957220"/>
            <a:ext cx="216024" cy="14401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088904" y="55634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5525852"/>
            <a:ext cx="216024" cy="14401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088904" y="6132070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3" y="6094484"/>
            <a:ext cx="216024" cy="144016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6280646" y="61158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755" y="6078252"/>
            <a:ext cx="216024" cy="14401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259413" y="5553994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522" y="5516408"/>
            <a:ext cx="216024" cy="14401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917651" y="6115838"/>
            <a:ext cx="79208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60" y="6078252"/>
            <a:ext cx="216024" cy="14401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56856" y="1176682"/>
            <a:ext cx="1224136" cy="18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77859" y="851754"/>
            <a:ext cx="855599" cy="2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72788"/>
      </p:ext>
    </p:extLst>
  </p:cSld>
  <p:clrMapOvr>
    <a:masterClrMapping/>
  </p:clrMapOvr>
  <p:transition spd="med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0" descr="C:\Users\user\Desktop\1111\회원가입 약관.png">
            <a:extLst>
              <a:ext uri="{FF2B5EF4-FFF2-40B4-BE49-F238E27FC236}">
                <a16:creationId xmlns:a16="http://schemas.microsoft.com/office/drawing/2014/main" id="{3C9BB57C-BF7D-673B-FE2C-58B60C35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764704"/>
            <a:ext cx="5087938" cy="59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43">
            <a:extLst>
              <a:ext uri="{FF2B5EF4-FFF2-40B4-BE49-F238E27FC236}">
                <a16:creationId xmlns:a16="http://schemas.microsoft.com/office/drawing/2014/main" id="{5D149C3E-6E83-5D66-272E-CCA6D96B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12747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_</a:t>
            </a:r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약관동의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432720" y="587727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9B82489-6C20-07B6-4B6A-D59201B39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86621"/>
              </p:ext>
            </p:extLst>
          </p:nvPr>
        </p:nvGraphicFramePr>
        <p:xfrm>
          <a:off x="7910533" y="935735"/>
          <a:ext cx="1924882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전 약관동의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전체 동의하기를 클릭 시 아래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항목에 대해 한번에 체크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상단의 필수 체크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개가 모두  체크될 경우 버튼 색이 파란색으로 바뀌고 클릭 가능</a:t>
                      </a:r>
                      <a:endParaRPr lang="en-US" altLang="ko-KR" sz="10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0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하나라도 체크되지 않으면 회색으로 클릭 불가능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360712" y="785594"/>
            <a:ext cx="1224136" cy="424157"/>
          </a:xfrm>
          <a:prstGeom prst="rect">
            <a:avLst/>
          </a:prstGeom>
        </p:spPr>
      </p:pic>
    </p:spTree>
  </p:cSld>
  <p:clrMapOvr>
    <a:masterClrMapping/>
  </p:clrMapOvr>
  <p:transition spd="med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3979812B-1254-792A-D863-FCF524F0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708049"/>
            <a:ext cx="4841875" cy="5978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22">
            <a:extLst>
              <a:ext uri="{FF2B5EF4-FFF2-40B4-BE49-F238E27FC236}">
                <a16:creationId xmlns:a16="http://schemas.microsoft.com/office/drawing/2014/main" id="{58F0ED69-032D-0C8A-DC63-FFD4C070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11" y="4632349"/>
            <a:ext cx="31781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28695D-5996-03CF-6575-E81FE26018F9}"/>
              </a:ext>
            </a:extLst>
          </p:cNvPr>
          <p:cNvCxnSpPr>
            <a:cxnSpLocks/>
            <a:stCxn id="48" idx="1"/>
            <a:endCxn id="1026" idx="3"/>
          </p:cNvCxnSpPr>
          <p:nvPr/>
        </p:nvCxnSpPr>
        <p:spPr>
          <a:xfrm flipH="1" flipV="1">
            <a:off x="1510012" y="2114574"/>
            <a:ext cx="669564" cy="66769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F9AC7A-13AF-709A-8691-320BAA2CEFDA}"/>
              </a:ext>
            </a:extLst>
          </p:cNvPr>
          <p:cNvSpPr/>
          <p:nvPr/>
        </p:nvSpPr>
        <p:spPr>
          <a:xfrm>
            <a:off x="2282999" y="3821137"/>
            <a:ext cx="3168650" cy="76041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0B0DE061-5178-D463-369F-B0591F781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999" y="3868762"/>
            <a:ext cx="31686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확인 질문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:</a:t>
            </a:r>
          </a:p>
          <a:p>
            <a:endParaRPr lang="en-US" altLang="ko-KR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비밀번호 확인 답변 </a:t>
            </a:r>
            <a:r>
              <a:rPr lang="en-US" altLang="ko-KR" sz="1000" dirty="0">
                <a:latin typeface="굴림" panose="020B0600000101010101" pitchFamily="34" charset="-127"/>
                <a:ea typeface="굴림" panose="020B0600000101010101" pitchFamily="34" charset="-127"/>
              </a:rPr>
              <a:t>: </a:t>
            </a:r>
            <a:endParaRPr lang="ko-KR" altLang="en-US" sz="1000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E936E9-5201-5F36-6B09-579A81DB93EA}"/>
              </a:ext>
            </a:extLst>
          </p:cNvPr>
          <p:cNvSpPr/>
          <p:nvPr/>
        </p:nvSpPr>
        <p:spPr>
          <a:xfrm>
            <a:off x="2292524" y="3884637"/>
            <a:ext cx="3159125" cy="28733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217EB0-10ED-71CE-9AAE-231D587702EB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635300" y="3910027"/>
            <a:ext cx="416378" cy="34291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087D66-7F72-4818-9F83-A393BBE1BDE4}"/>
              </a:ext>
            </a:extLst>
          </p:cNvPr>
          <p:cNvSpPr/>
          <p:nvPr/>
        </p:nvSpPr>
        <p:spPr>
          <a:xfrm>
            <a:off x="2829099" y="3154387"/>
            <a:ext cx="2078037" cy="28892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9533FCE-9DC6-2378-8CDC-CABC6429B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3472" y="3504218"/>
            <a:ext cx="14557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en-US" altLang="ko-KR" sz="1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010-XXXX-XXXX</a:t>
            </a:r>
            <a:endParaRPr lang="ko-KR" altLang="en-US" sz="1000" b="1" dirty="0">
              <a:solidFill>
                <a:schemeClr val="bg2">
                  <a:lumMod val="60000"/>
                  <a:lumOff val="40000"/>
                </a:schemeClr>
              </a:solidFill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F3B03-A6A0-A5B3-DA55-1760F062AF64}"/>
              </a:ext>
            </a:extLst>
          </p:cNvPr>
          <p:cNvSpPr/>
          <p:nvPr/>
        </p:nvSpPr>
        <p:spPr>
          <a:xfrm>
            <a:off x="3241849" y="6246837"/>
            <a:ext cx="1374775" cy="168275"/>
          </a:xfrm>
          <a:prstGeom prst="rect">
            <a:avLst/>
          </a:prstGeom>
          <a:solidFill>
            <a:srgbClr val="09AA5C"/>
          </a:solidFill>
          <a:ln>
            <a:solidFill>
              <a:srgbClr val="09AA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45">
            <a:extLst>
              <a:ext uri="{FF2B5EF4-FFF2-40B4-BE49-F238E27FC236}">
                <a16:creationId xmlns:a16="http://schemas.microsoft.com/office/drawing/2014/main" id="{84B0ADDF-A99A-F5DB-2252-01B60BBD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399" y="6176987"/>
            <a:ext cx="603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b="1" dirty="0" err="1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완</a:t>
            </a:r>
            <a:r>
              <a:rPr lang="ko-KR" altLang="en-US" b="1" dirty="0">
                <a:solidFill>
                  <a:schemeClr val="bg1"/>
                </a:solidFill>
                <a:latin typeface="굴림" panose="020B0600000101010101" pitchFamily="34" charset="-127"/>
                <a:ea typeface="굴림" panose="020B0600000101010101" pitchFamily="34" charset="-127"/>
              </a:rPr>
              <a:t> 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BD5E22-C56C-0C70-207C-2C7FF4435B28}"/>
              </a:ext>
            </a:extLst>
          </p:cNvPr>
          <p:cNvSpPr/>
          <p:nvPr/>
        </p:nvSpPr>
        <p:spPr>
          <a:xfrm>
            <a:off x="2579696" y="2147913"/>
            <a:ext cx="287337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78" name="TextBox 43">
            <a:extLst>
              <a:ext uri="{FF2B5EF4-FFF2-40B4-BE49-F238E27FC236}">
                <a16:creationId xmlns:a16="http://schemas.microsoft.com/office/drawing/2014/main" id="{F071C88A-0238-5815-BB60-986EF264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회원가입</a:t>
            </a:r>
            <a:endParaRPr lang="ko-KR" altLang="en-US" sz="1000" b="1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67D3E5-638F-4C9E-0F81-4A016DF3E381}"/>
              </a:ext>
            </a:extLst>
          </p:cNvPr>
          <p:cNvSpPr/>
          <p:nvPr/>
        </p:nvSpPr>
        <p:spPr>
          <a:xfrm>
            <a:off x="3451399" y="2152700"/>
            <a:ext cx="1492268" cy="138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787432"/>
            <a:ext cx="1368152" cy="519552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5035053" y="1773765"/>
            <a:ext cx="360239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6F48EC80-4A3B-158C-5643-F953735F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8" y="1434342"/>
            <a:ext cx="1360464" cy="136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633B110-132A-55B2-E26E-22078D868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007314"/>
              </p:ext>
            </p:extLst>
          </p:nvPr>
        </p:nvGraphicFramePr>
        <p:xfrm>
          <a:off x="7910533" y="910568"/>
          <a:ext cx="1924882" cy="5897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화면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모든 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필수 입력 칸이고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대소문자 구분하여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 이상</a:t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이상의 대문자와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이상의 숫자를 포함한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 이상</a:t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이메일 주소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중간에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@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 들어간 형태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계정 당 이메일 주소 한 개로 제한</a:t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최대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글자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생년월일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미성년자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제외</a:t>
                      </a:r>
                      <a:endParaRPr lang="en-US" altLang="ko-KR" sz="9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휴대전화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는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010-xxxx-xxxx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형태여야 할 것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은 비밀번호 찾기 기능을 위한 질문</a:t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상단 주소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칸은 우편번호 검색 후 선택 시 자동기입</a:t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하단 주소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칸은 상세 주소 입력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입력 받은 아이디의 중복 확인 후 가능한지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알림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datepicker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제공</a:t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날짜 클릭 시 자동으로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YYYY-MM-DD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형태로 기입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548943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 확인 질문을 </a:t>
                      </a:r>
                      <a:r>
                        <a:rPr lang="en-US" altLang="ko-KR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select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제공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402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카카오 우편번호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API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사용하여 주소 입력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070715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완료 버튼 클릭 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중복확인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을 하였는지 확인 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동일한 이메일 주소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 이하인</a:t>
                      </a:r>
                      <a:r>
                        <a:rPr lang="ko-KR" altLang="en-US" sz="9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 확인 후 </a:t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모든 칸에 대한 유효성 검사 후</a:t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정상적인 데이터 입력 시 </a:t>
                      </a:r>
                      <a:b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 완료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라고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알리고 로그인 화면으로 이동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907186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DBD47C8C-0C8F-F1C9-B3E1-92A9C62C1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974" y="3176272"/>
            <a:ext cx="245153" cy="2451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54BDE37-89DE-9A00-564D-DD8B772F845B}"/>
              </a:ext>
            </a:extLst>
          </p:cNvPr>
          <p:cNvSpPr txBox="1"/>
          <p:nvPr/>
        </p:nvSpPr>
        <p:spPr bwMode="auto">
          <a:xfrm>
            <a:off x="3217127" y="3174435"/>
            <a:ext cx="4411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남자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D1BC318-6D78-C18B-CC75-3849D3D14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376" y="3185130"/>
            <a:ext cx="210579" cy="2168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0AF4AA-4355-E14B-B2E7-5D2241BA2E2A}"/>
              </a:ext>
            </a:extLst>
          </p:cNvPr>
          <p:cNvSpPr txBox="1"/>
          <p:nvPr/>
        </p:nvSpPr>
        <p:spPr bwMode="auto">
          <a:xfrm>
            <a:off x="4281955" y="3174040"/>
            <a:ext cx="4379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1000" b="1" dirty="0">
                <a:latin typeface="굴림" charset="-127"/>
                <a:ea typeface="굴림" charset="-127"/>
              </a:rPr>
              <a:t>여자</a:t>
            </a:r>
          </a:p>
        </p:txBody>
      </p:sp>
      <p:sp>
        <p:nvSpPr>
          <p:cNvPr id="48" name="타원 47"/>
          <p:cNvSpPr/>
          <p:nvPr/>
        </p:nvSpPr>
        <p:spPr>
          <a:xfrm>
            <a:off x="2137395" y="2745832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9C3880A-1656-5327-BCEB-8A75BC2473CD}"/>
              </a:ext>
            </a:extLst>
          </p:cNvPr>
          <p:cNvSpPr/>
          <p:nvPr/>
        </p:nvSpPr>
        <p:spPr>
          <a:xfrm>
            <a:off x="4500925" y="4605000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4BE1B2-6CE2-67C6-A348-18E9BE2ECBFA}"/>
              </a:ext>
            </a:extLst>
          </p:cNvPr>
          <p:cNvSpPr/>
          <p:nvPr/>
        </p:nvSpPr>
        <p:spPr>
          <a:xfrm>
            <a:off x="2204430" y="605258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0EDA9CC-3D76-0466-2A6C-22F03BF54D73}"/>
              </a:ext>
            </a:extLst>
          </p:cNvPr>
          <p:cNvSpPr/>
          <p:nvPr/>
        </p:nvSpPr>
        <p:spPr>
          <a:xfrm>
            <a:off x="4669176" y="1395940"/>
            <a:ext cx="731754" cy="258460"/>
          </a:xfrm>
          <a:prstGeom prst="roundRect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FE8C88C-5AFD-13B6-33B3-8AC9E031E349}"/>
              </a:ext>
            </a:extLst>
          </p:cNvPr>
          <p:cNvSpPr/>
          <p:nvPr/>
        </p:nvSpPr>
        <p:spPr>
          <a:xfrm>
            <a:off x="4488312" y="128849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1E58B6E-17D9-402A-69E4-E2DE0516D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615" y="3682405"/>
            <a:ext cx="2070568" cy="2325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5" y="4274813"/>
            <a:ext cx="2148481" cy="1549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3520" y="2850890"/>
            <a:ext cx="1708435" cy="2549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6328" y="935736"/>
            <a:ext cx="2340568" cy="7449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/>
          <p:cNvCxnSpPr/>
          <p:nvPr/>
        </p:nvCxnSpPr>
        <p:spPr>
          <a:xfrm flipV="1">
            <a:off x="5290265" y="1196752"/>
            <a:ext cx="246063" cy="199188"/>
          </a:xfrm>
          <a:prstGeom prst="line">
            <a:avLst/>
          </a:prstGeom>
          <a:ln w="28575">
            <a:solidFill>
              <a:srgbClr val="FF616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09C3880A-1656-5327-BCEB-8A75BC2473CD}"/>
              </a:ext>
            </a:extLst>
          </p:cNvPr>
          <p:cNvSpPr/>
          <p:nvPr/>
        </p:nvSpPr>
        <p:spPr>
          <a:xfrm>
            <a:off x="2051678" y="3785624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2272965" y="792747"/>
            <a:ext cx="1268392" cy="439492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stCxn id="49" idx="6"/>
          </p:cNvCxnSpPr>
          <p:nvPr/>
        </p:nvCxnSpPr>
        <p:spPr>
          <a:xfrm flipV="1">
            <a:off x="4788957" y="4632349"/>
            <a:ext cx="885658" cy="97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8467-29AC-36A4-DEA0-32D369EDB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439B5433-1A92-20C2-648B-7FE4E1DB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35" y="1412776"/>
            <a:ext cx="4141273" cy="5112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72E05D9-F66F-4743-6B7B-AE5205056B7E}"/>
              </a:ext>
            </a:extLst>
          </p:cNvPr>
          <p:cNvSpPr/>
          <p:nvPr/>
        </p:nvSpPr>
        <p:spPr>
          <a:xfrm>
            <a:off x="2840433" y="2373958"/>
            <a:ext cx="2622155" cy="4494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로그인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FF1299-1008-7347-A6C2-9F6CCC8AD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20543"/>
              </p:ext>
            </p:extLst>
          </p:nvPr>
        </p:nvGraphicFramePr>
        <p:xfrm>
          <a:off x="7910533" y="935735"/>
          <a:ext cx="1924882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882">
                  <a:extLst>
                    <a:ext uri="{9D8B030D-6E8A-4147-A177-3AD203B41FA5}">
                      <a16:colId xmlns:a16="http://schemas.microsoft.com/office/drawing/2014/main" val="3054153894"/>
                    </a:ext>
                  </a:extLst>
                </a:gridCol>
              </a:tblGrid>
              <a:tr h="261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화면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066930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빈칸이 있는지 확인하고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빈칸이 있을 시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알림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빈칸이 없을 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가입된 회원정보가 있는지 확인하고 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일치하는 정보가 없으면</a:t>
                      </a:r>
                      <a:b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</a:b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정보가 일치하지 않습니다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’ alert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알림 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16966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비밀번호 찾기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69795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아이디 찾기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62401"/>
                  </a:ext>
                </a:extLst>
              </a:tr>
              <a:tr h="303670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클릭 시 회원가입 화면으로 이동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74646"/>
                  </a:ext>
                </a:extLst>
              </a:tr>
            </a:tbl>
          </a:graphicData>
        </a:graphic>
      </p:graphicFrame>
      <p:sp>
        <p:nvSpPr>
          <p:cNvPr id="4117" name="TextBox 43">
            <a:extLst>
              <a:ext uri="{FF2B5EF4-FFF2-40B4-BE49-F238E27FC236}">
                <a16:creationId xmlns:a16="http://schemas.microsoft.com/office/drawing/2014/main" id="{2579FA59-47CA-173F-BD77-8C8AC194B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2638" y="188913"/>
            <a:ext cx="8699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r>
              <a:rPr lang="ko-KR" altLang="en-US" sz="1000" dirty="0">
                <a:latin typeface="굴림" panose="020B0600000101010101" pitchFamily="34" charset="-127"/>
                <a:ea typeface="굴림" panose="020B0600000101010101" pitchFamily="34" charset="-127"/>
              </a:rPr>
              <a:t>로그인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9D7882-79DC-0852-9CD7-4438EE352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08" y="1546995"/>
            <a:ext cx="2065121" cy="7842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2C375F-D115-1EB0-59C7-E7E1CFD91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696937"/>
            <a:ext cx="7753494" cy="53474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A388AE94-4E81-C366-78CE-75EF154392C4}"/>
              </a:ext>
            </a:extLst>
          </p:cNvPr>
          <p:cNvSpPr/>
          <p:nvPr/>
        </p:nvSpPr>
        <p:spPr>
          <a:xfrm>
            <a:off x="2696417" y="3794095"/>
            <a:ext cx="288032" cy="248805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FB7AFE-03EE-BE2D-B46A-EFCEB7B76254}"/>
              </a:ext>
            </a:extLst>
          </p:cNvPr>
          <p:cNvSpPr/>
          <p:nvPr/>
        </p:nvSpPr>
        <p:spPr>
          <a:xfrm>
            <a:off x="3344441" y="3006477"/>
            <a:ext cx="784627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60B5FD2-2BC0-044E-F733-7593768AB23F}"/>
              </a:ext>
            </a:extLst>
          </p:cNvPr>
          <p:cNvSpPr/>
          <p:nvPr/>
        </p:nvSpPr>
        <p:spPr>
          <a:xfrm>
            <a:off x="3145183" y="4388518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8B50FF7-7883-8D62-F79B-F851D83AF4EC}"/>
              </a:ext>
            </a:extLst>
          </p:cNvPr>
          <p:cNvSpPr/>
          <p:nvPr/>
        </p:nvSpPr>
        <p:spPr>
          <a:xfrm>
            <a:off x="3826459" y="4388519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  <a:endParaRPr lang="ko-KR" altLang="en-US" sz="10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8E8EAE-D17A-1C25-343F-1160C5CF806B}"/>
              </a:ext>
            </a:extLst>
          </p:cNvPr>
          <p:cNvSpPr/>
          <p:nvPr/>
        </p:nvSpPr>
        <p:spPr>
          <a:xfrm>
            <a:off x="4439420" y="4388518"/>
            <a:ext cx="222144" cy="178819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96" y="1546995"/>
            <a:ext cx="2619790" cy="827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96" y="2588533"/>
            <a:ext cx="2619790" cy="841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148496" y="765869"/>
            <a:ext cx="1204104" cy="4172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7" b="34876"/>
          <a:stretch/>
        </p:blipFill>
        <p:spPr>
          <a:xfrm>
            <a:off x="3228966" y="1612906"/>
            <a:ext cx="1800203" cy="6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3832"/>
      </p:ext>
    </p:extLst>
  </p:cSld>
  <p:clrMapOvr>
    <a:masterClrMapping/>
  </p:clrMapOvr>
  <p:transition spd="med" advClick="0"/>
</p:sld>
</file>

<file path=ppt/theme/theme1.xml><?xml version="1.0" encoding="utf-8"?>
<a:theme xmlns:a="http://schemas.openxmlformats.org/drawingml/2006/main" name="2_기본 디자인">
  <a:themeElements>
    <a:clrScheme name="2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marL="228600" indent="-228600">
          <a:defRPr sz="1000" dirty="0" smtClean="0">
            <a:latin typeface="굴림" charset="-127"/>
            <a:ea typeface="굴림" charset="-127"/>
          </a:defRPr>
        </a:defPPr>
      </a:lstStyle>
    </a:tx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기본 디자인">
      <a:majorFont>
        <a:latin typeface="돋움"/>
        <a:ea typeface="돋움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D1FFF3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sz="1100" b="1" dirty="0" smtClean="0">
            <a:latin typeface="굴림" panose="020B0600000101010101" pitchFamily="50" charset="-127"/>
            <a:ea typeface="굴림" panose="020B0600000101010101" pitchFamily="50" charset="-127"/>
          </a:defRPr>
        </a:defPPr>
      </a:lstStyle>
    </a:spDef>
    <a:lnDef>
      <a:spPr bwMode="auto"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40034</TotalTime>
  <Words>4132</Words>
  <Application>Microsoft Office PowerPoint</Application>
  <PresentationFormat>A4 용지(210x297mm)</PresentationFormat>
  <Paragraphs>1498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HY견고딕</vt:lpstr>
      <vt:lpstr>굴림</vt:lpstr>
      <vt:lpstr>돋움</vt:lpstr>
      <vt:lpstr>맑은 고딕</vt:lpstr>
      <vt:lpstr>바탕</vt:lpstr>
      <vt:lpstr>산돌고딕 M</vt:lpstr>
      <vt:lpstr>Arial</vt:lpstr>
      <vt:lpstr>Tahoma</vt:lpstr>
      <vt:lpstr>Verdana</vt:lpstr>
      <vt:lpstr>2_기본 디자인</vt:lpstr>
      <vt:lpstr>3_기본 디자인</vt:lpstr>
      <vt:lpstr>PowerPoint 프레젠테이션</vt:lpstr>
      <vt:lpstr>개정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(주)인터메이저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최은영</dc:creator>
  <cp:lastModifiedBy>준수 변</cp:lastModifiedBy>
  <cp:revision>6020</cp:revision>
  <cp:lastPrinted>2006-09-25T00:03:18Z</cp:lastPrinted>
  <dcterms:created xsi:type="dcterms:W3CDTF">2004-06-04T11:00:55Z</dcterms:created>
  <dcterms:modified xsi:type="dcterms:W3CDTF">2025-04-08T13:49:29Z</dcterms:modified>
</cp:coreProperties>
</file>